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2" r:id="rId5"/>
    <p:sldId id="362" r:id="rId6"/>
    <p:sldId id="364" r:id="rId7"/>
    <p:sldId id="415" r:id="rId8"/>
    <p:sldId id="373" r:id="rId9"/>
    <p:sldId id="416" r:id="rId10"/>
    <p:sldId id="369" r:id="rId11"/>
    <p:sldId id="386" r:id="rId12"/>
    <p:sldId id="387" r:id="rId13"/>
    <p:sldId id="371" r:id="rId14"/>
    <p:sldId id="406" r:id="rId15"/>
    <p:sldId id="349" r:id="rId16"/>
    <p:sldId id="385" r:id="rId17"/>
    <p:sldId id="420" r:id="rId18"/>
    <p:sldId id="358" r:id="rId19"/>
    <p:sldId id="417" r:id="rId20"/>
    <p:sldId id="396" r:id="rId21"/>
    <p:sldId id="402" r:id="rId22"/>
    <p:sldId id="403" r:id="rId23"/>
    <p:sldId id="404" r:id="rId24"/>
    <p:sldId id="409" r:id="rId25"/>
    <p:sldId id="394" r:id="rId26"/>
    <p:sldId id="399" r:id="rId27"/>
    <p:sldId id="400" r:id="rId28"/>
    <p:sldId id="389" r:id="rId29"/>
    <p:sldId id="397" r:id="rId30"/>
    <p:sldId id="388" r:id="rId31"/>
    <p:sldId id="398" r:id="rId32"/>
    <p:sldId id="339" r:id="rId33"/>
    <p:sldId id="294" r:id="rId34"/>
    <p:sldId id="284" r:id="rId35"/>
    <p:sldId id="288" r:id="rId36"/>
    <p:sldId id="407" r:id="rId37"/>
    <p:sldId id="410" r:id="rId38"/>
    <p:sldId id="411" r:id="rId39"/>
    <p:sldId id="412" r:id="rId40"/>
    <p:sldId id="419" r:id="rId41"/>
    <p:sldId id="36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eena CHAKRAPANI" initials="RC" lastIdx="2" clrIdx="0">
    <p:extLst>
      <p:ext uri="{19B8F6BF-5375-455C-9EA6-DF929625EA0E}">
        <p15:presenceInfo xmlns:p15="http://schemas.microsoft.com/office/powerpoint/2012/main" userId="Raveena CHAKRAP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D0035"/>
    <a:srgbClr val="FFEEAD"/>
    <a:srgbClr val="002060"/>
    <a:srgbClr val="D9D9D9"/>
    <a:srgbClr val="F0F0F0"/>
    <a:srgbClr val="44546A"/>
    <a:srgbClr val="EA8479"/>
    <a:srgbClr val="E9E2D3"/>
    <a:srgbClr val="6D5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FC207-94B7-4E8F-A698-7DF57D40C3D3}" v="187" dt="2023-02-11T09:33:44.502"/>
    <p1510:client id="{60F611A4-E971-5806-65B9-0CF62AD54968}" v="8" dt="2023-02-18T08:17:59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25" autoAdjust="0"/>
  </p:normalViewPr>
  <p:slideViewPr>
    <p:cSldViewPr snapToGrid="0">
      <p:cViewPr>
        <p:scale>
          <a:sx n="66" d="100"/>
          <a:sy n="66" d="100"/>
        </p:scale>
        <p:origin x="1224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59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Minh Phuong" userId="S::mphuynh.2022@mitb.smu.edu.sg::67204cf2-01f1-4f2d-a8ff-3e034ee0e756" providerId="AD" clId="Web-{60F611A4-E971-5806-65B9-0CF62AD54968}"/>
    <pc:docChg chg="delSld modSld">
      <pc:chgData name="HUYNH Minh Phuong" userId="S::mphuynh.2022@mitb.smu.edu.sg::67204cf2-01f1-4f2d-a8ff-3e034ee0e756" providerId="AD" clId="Web-{60F611A4-E971-5806-65B9-0CF62AD54968}" dt="2023-02-18T08:17:59.247" v="3" actId="20577"/>
      <pc:docMkLst>
        <pc:docMk/>
      </pc:docMkLst>
      <pc:sldChg chg="del">
        <pc:chgData name="HUYNH Minh Phuong" userId="S::mphuynh.2022@mitb.smu.edu.sg::67204cf2-01f1-4f2d-a8ff-3e034ee0e756" providerId="AD" clId="Web-{60F611A4-E971-5806-65B9-0CF62AD54968}" dt="2023-02-18T05:10:46.092" v="0"/>
        <pc:sldMkLst>
          <pc:docMk/>
          <pc:sldMk cId="1248273291" sldId="368"/>
        </pc:sldMkLst>
      </pc:sldChg>
      <pc:sldChg chg="modSp">
        <pc:chgData name="HUYNH Minh Phuong" userId="S::mphuynh.2022@mitb.smu.edu.sg::67204cf2-01f1-4f2d-a8ff-3e034ee0e756" providerId="AD" clId="Web-{60F611A4-E971-5806-65B9-0CF62AD54968}" dt="2023-02-18T08:17:59.247" v="3" actId="20577"/>
        <pc:sldMkLst>
          <pc:docMk/>
          <pc:sldMk cId="1056016995" sldId="403"/>
        </pc:sldMkLst>
        <pc:spChg chg="mod">
          <ac:chgData name="HUYNH Minh Phuong" userId="S::mphuynh.2022@mitb.smu.edu.sg::67204cf2-01f1-4f2d-a8ff-3e034ee0e756" providerId="AD" clId="Web-{60F611A4-E971-5806-65B9-0CF62AD54968}" dt="2023-02-18T08:17:59.247" v="3" actId="20577"/>
          <ac:spMkLst>
            <pc:docMk/>
            <pc:sldMk cId="1056016995" sldId="403"/>
            <ac:spMk id="3" creationId="{FDC44EF2-E942-5DBD-78FE-E64F9C264BE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AD780-8479-4182-B3AE-E92A3763744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551EF-A59C-41C1-ACBB-050F612176A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Creating Maps with R</a:t>
          </a:r>
        </a:p>
      </dgm:t>
    </dgm:pt>
    <dgm:pt modelId="{BDBF5D58-9B27-43B8-8AEB-E6C99ACD3730}" type="parTrans" cxnId="{AD9B31AE-2B34-4446-986D-82EE5B69DE1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417BB0-63BE-49C7-9E76-46AD0030C1D9}" type="sibTrans" cxnId="{AD9B31AE-2B34-4446-986D-82EE5B69DE1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11BB37-026D-471C-BA7E-DCD851674FC8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 by area</a:t>
          </a:r>
        </a:p>
        <a:p>
          <a:r>
            <a:rPr lang="en-US" dirty="0">
              <a:solidFill>
                <a:schemeClr val="tx1"/>
              </a:solidFill>
            </a:rPr>
            <a:t>tmap</a:t>
          </a:r>
        </a:p>
      </dgm:t>
    </dgm:pt>
    <dgm:pt modelId="{9C07B00D-EE4F-44E9-A64E-2CFF33A40757}" type="parTrans" cxnId="{61D68501-9858-43DD-BD98-EAE585A908D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68750D9-70BC-402B-91F5-BFFD0BC4E6F6}" type="sibTrans" cxnId="{61D68501-9858-43DD-BD98-EAE585A908D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71C67C-E098-4263-872D-3D29A5F72A6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 by Lat/Long</a:t>
          </a:r>
        </a:p>
        <a:p>
          <a:r>
            <a:rPr lang="en-US" dirty="0">
              <a:solidFill>
                <a:schemeClr val="tx1"/>
              </a:solidFill>
            </a:rPr>
            <a:t>leaflet</a:t>
          </a:r>
        </a:p>
      </dgm:t>
    </dgm:pt>
    <dgm:pt modelId="{D305F7D0-955D-4300-BC24-C2A9042BC739}" type="parTrans" cxnId="{E9326BD0-8F94-4A29-A522-C728456E550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6601D7F-30CD-4AD5-A840-6DDC63C0C23B}" type="sibTrans" cxnId="{E9326BD0-8F94-4A29-A522-C728456E550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0314A1-6CCA-47D7-9C22-96EE891292AD}" type="pres">
      <dgm:prSet presAssocID="{06CAD780-8479-4182-B3AE-E92A3763744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189B7F-C232-4B9D-872A-4D04D44655B1}" type="pres">
      <dgm:prSet presAssocID="{EDB551EF-A59C-41C1-ACBB-050F612176AE}" presName="hierRoot1" presStyleCnt="0">
        <dgm:presLayoutVars>
          <dgm:hierBranch val="init"/>
        </dgm:presLayoutVars>
      </dgm:prSet>
      <dgm:spPr/>
    </dgm:pt>
    <dgm:pt modelId="{24F7CD28-1BC9-4BA9-9201-23D27DA118CC}" type="pres">
      <dgm:prSet presAssocID="{EDB551EF-A59C-41C1-ACBB-050F612176AE}" presName="rootComposite1" presStyleCnt="0"/>
      <dgm:spPr/>
    </dgm:pt>
    <dgm:pt modelId="{9E2434BB-4416-47F5-8550-B3C2F5FA709A}" type="pres">
      <dgm:prSet presAssocID="{EDB551EF-A59C-41C1-ACBB-050F612176AE}" presName="rootText1" presStyleLbl="node0" presStyleIdx="0" presStyleCnt="1">
        <dgm:presLayoutVars>
          <dgm:chPref val="3"/>
        </dgm:presLayoutVars>
      </dgm:prSet>
      <dgm:spPr/>
    </dgm:pt>
    <dgm:pt modelId="{C6AC2021-4C66-40F6-A50A-E96A13DDC707}" type="pres">
      <dgm:prSet presAssocID="{EDB551EF-A59C-41C1-ACBB-050F612176AE}" presName="rootConnector1" presStyleLbl="node1" presStyleIdx="0" presStyleCnt="0"/>
      <dgm:spPr/>
    </dgm:pt>
    <dgm:pt modelId="{1AEDAD1B-0CF0-4E3B-8DDF-819EFB78C5E6}" type="pres">
      <dgm:prSet presAssocID="{EDB551EF-A59C-41C1-ACBB-050F612176AE}" presName="hierChild2" presStyleCnt="0"/>
      <dgm:spPr/>
    </dgm:pt>
    <dgm:pt modelId="{D12E32B5-1A5B-4501-905B-DB728DF3F509}" type="pres">
      <dgm:prSet presAssocID="{9C07B00D-EE4F-44E9-A64E-2CFF33A40757}" presName="Name37" presStyleLbl="parChTrans1D2" presStyleIdx="0" presStyleCnt="2"/>
      <dgm:spPr/>
    </dgm:pt>
    <dgm:pt modelId="{BF0E86C8-B531-4527-9DA1-1E488AE2089B}" type="pres">
      <dgm:prSet presAssocID="{FC11BB37-026D-471C-BA7E-DCD851674FC8}" presName="hierRoot2" presStyleCnt="0">
        <dgm:presLayoutVars>
          <dgm:hierBranch val="init"/>
        </dgm:presLayoutVars>
      </dgm:prSet>
      <dgm:spPr/>
    </dgm:pt>
    <dgm:pt modelId="{823A1ED5-795E-4BD7-92E9-6123F8E7734B}" type="pres">
      <dgm:prSet presAssocID="{FC11BB37-026D-471C-BA7E-DCD851674FC8}" presName="rootComposite" presStyleCnt="0"/>
      <dgm:spPr/>
    </dgm:pt>
    <dgm:pt modelId="{F62F1BDA-7D69-499D-AFCA-242DDC3A667D}" type="pres">
      <dgm:prSet presAssocID="{FC11BB37-026D-471C-BA7E-DCD851674FC8}" presName="rootText" presStyleLbl="node2" presStyleIdx="0" presStyleCnt="2">
        <dgm:presLayoutVars>
          <dgm:chPref val="3"/>
        </dgm:presLayoutVars>
      </dgm:prSet>
      <dgm:spPr/>
    </dgm:pt>
    <dgm:pt modelId="{0C785D40-576E-4701-986B-EB3E87674D75}" type="pres">
      <dgm:prSet presAssocID="{FC11BB37-026D-471C-BA7E-DCD851674FC8}" presName="rootConnector" presStyleLbl="node2" presStyleIdx="0" presStyleCnt="2"/>
      <dgm:spPr/>
    </dgm:pt>
    <dgm:pt modelId="{3DFE775D-B8AD-4E76-B387-CF4FCB935251}" type="pres">
      <dgm:prSet presAssocID="{FC11BB37-026D-471C-BA7E-DCD851674FC8}" presName="hierChild4" presStyleCnt="0"/>
      <dgm:spPr/>
    </dgm:pt>
    <dgm:pt modelId="{2FE707E1-8117-4EB7-8167-7ACF2129ACF7}" type="pres">
      <dgm:prSet presAssocID="{FC11BB37-026D-471C-BA7E-DCD851674FC8}" presName="hierChild5" presStyleCnt="0"/>
      <dgm:spPr/>
    </dgm:pt>
    <dgm:pt modelId="{FCC8713C-EFC2-4408-90F4-428F24F58B8C}" type="pres">
      <dgm:prSet presAssocID="{D305F7D0-955D-4300-BC24-C2A9042BC739}" presName="Name37" presStyleLbl="parChTrans1D2" presStyleIdx="1" presStyleCnt="2"/>
      <dgm:spPr/>
    </dgm:pt>
    <dgm:pt modelId="{698D3ABC-896A-47F9-8332-EAA4A140F766}" type="pres">
      <dgm:prSet presAssocID="{E971C67C-E098-4263-872D-3D29A5F72A64}" presName="hierRoot2" presStyleCnt="0">
        <dgm:presLayoutVars>
          <dgm:hierBranch val="init"/>
        </dgm:presLayoutVars>
      </dgm:prSet>
      <dgm:spPr/>
    </dgm:pt>
    <dgm:pt modelId="{33B532CB-4732-4411-AB1B-FF1882EAA33A}" type="pres">
      <dgm:prSet presAssocID="{E971C67C-E098-4263-872D-3D29A5F72A64}" presName="rootComposite" presStyleCnt="0"/>
      <dgm:spPr/>
    </dgm:pt>
    <dgm:pt modelId="{97D98350-C627-4616-B15C-C982DA7F766E}" type="pres">
      <dgm:prSet presAssocID="{E971C67C-E098-4263-872D-3D29A5F72A64}" presName="rootText" presStyleLbl="node2" presStyleIdx="1" presStyleCnt="2" custScaleX="130986">
        <dgm:presLayoutVars>
          <dgm:chPref val="3"/>
        </dgm:presLayoutVars>
      </dgm:prSet>
      <dgm:spPr/>
    </dgm:pt>
    <dgm:pt modelId="{A0B7B5EC-01A7-4D58-A543-8A2BD2676130}" type="pres">
      <dgm:prSet presAssocID="{E971C67C-E098-4263-872D-3D29A5F72A64}" presName="rootConnector" presStyleLbl="node2" presStyleIdx="1" presStyleCnt="2"/>
      <dgm:spPr/>
    </dgm:pt>
    <dgm:pt modelId="{0B8FD12F-6989-41B7-9DA8-912CB6809046}" type="pres">
      <dgm:prSet presAssocID="{E971C67C-E098-4263-872D-3D29A5F72A64}" presName="hierChild4" presStyleCnt="0"/>
      <dgm:spPr/>
    </dgm:pt>
    <dgm:pt modelId="{89C00D28-6721-4436-98E6-1745DB39E0D9}" type="pres">
      <dgm:prSet presAssocID="{E971C67C-E098-4263-872D-3D29A5F72A64}" presName="hierChild5" presStyleCnt="0"/>
      <dgm:spPr/>
    </dgm:pt>
    <dgm:pt modelId="{AF800CAA-38A8-4BBF-9201-ACEB558CE295}" type="pres">
      <dgm:prSet presAssocID="{EDB551EF-A59C-41C1-ACBB-050F612176AE}" presName="hierChild3" presStyleCnt="0"/>
      <dgm:spPr/>
    </dgm:pt>
  </dgm:ptLst>
  <dgm:cxnLst>
    <dgm:cxn modelId="{61D68501-9858-43DD-BD98-EAE585A908D9}" srcId="{EDB551EF-A59C-41C1-ACBB-050F612176AE}" destId="{FC11BB37-026D-471C-BA7E-DCD851674FC8}" srcOrd="0" destOrd="0" parTransId="{9C07B00D-EE4F-44E9-A64E-2CFF33A40757}" sibTransId="{068750D9-70BC-402B-91F5-BFFD0BC4E6F6}"/>
    <dgm:cxn modelId="{64F61D35-04E7-4556-88D2-E3A7965E38E8}" type="presOf" srcId="{FC11BB37-026D-471C-BA7E-DCD851674FC8}" destId="{F62F1BDA-7D69-499D-AFCA-242DDC3A667D}" srcOrd="0" destOrd="0" presId="urn:microsoft.com/office/officeart/2005/8/layout/orgChart1"/>
    <dgm:cxn modelId="{C64A426B-C904-45B0-B683-32D0576CD1FC}" type="presOf" srcId="{D305F7D0-955D-4300-BC24-C2A9042BC739}" destId="{FCC8713C-EFC2-4408-90F4-428F24F58B8C}" srcOrd="0" destOrd="0" presId="urn:microsoft.com/office/officeart/2005/8/layout/orgChart1"/>
    <dgm:cxn modelId="{65C67770-0347-4292-9837-F8F402FE900B}" type="presOf" srcId="{E971C67C-E098-4263-872D-3D29A5F72A64}" destId="{A0B7B5EC-01A7-4D58-A543-8A2BD2676130}" srcOrd="1" destOrd="0" presId="urn:microsoft.com/office/officeart/2005/8/layout/orgChart1"/>
    <dgm:cxn modelId="{19619852-89A9-4963-8E16-53EE388D36D8}" type="presOf" srcId="{E971C67C-E098-4263-872D-3D29A5F72A64}" destId="{97D98350-C627-4616-B15C-C982DA7F766E}" srcOrd="0" destOrd="0" presId="urn:microsoft.com/office/officeart/2005/8/layout/orgChart1"/>
    <dgm:cxn modelId="{80469F59-E2F1-4F3E-A791-B4FE51C9D19D}" type="presOf" srcId="{EDB551EF-A59C-41C1-ACBB-050F612176AE}" destId="{C6AC2021-4C66-40F6-A50A-E96A13DDC707}" srcOrd="1" destOrd="0" presId="urn:microsoft.com/office/officeart/2005/8/layout/orgChart1"/>
    <dgm:cxn modelId="{0C4C3680-A19D-4045-8CF1-6F90A8D2A094}" type="presOf" srcId="{06CAD780-8479-4182-B3AE-E92A37637441}" destId="{F50314A1-6CCA-47D7-9C22-96EE891292AD}" srcOrd="0" destOrd="0" presId="urn:microsoft.com/office/officeart/2005/8/layout/orgChart1"/>
    <dgm:cxn modelId="{EFB7AB95-C545-49EF-A9E3-5F181875708D}" type="presOf" srcId="{EDB551EF-A59C-41C1-ACBB-050F612176AE}" destId="{9E2434BB-4416-47F5-8550-B3C2F5FA709A}" srcOrd="0" destOrd="0" presId="urn:microsoft.com/office/officeart/2005/8/layout/orgChart1"/>
    <dgm:cxn modelId="{AD9B31AE-2B34-4446-986D-82EE5B69DE1A}" srcId="{06CAD780-8479-4182-B3AE-E92A37637441}" destId="{EDB551EF-A59C-41C1-ACBB-050F612176AE}" srcOrd="0" destOrd="0" parTransId="{BDBF5D58-9B27-43B8-8AEB-E6C99ACD3730}" sibTransId="{7B417BB0-63BE-49C7-9E76-46AD0030C1D9}"/>
    <dgm:cxn modelId="{1F7281C0-4004-4D7A-B0E7-6062CF852C3A}" type="presOf" srcId="{FC11BB37-026D-471C-BA7E-DCD851674FC8}" destId="{0C785D40-576E-4701-986B-EB3E87674D75}" srcOrd="1" destOrd="0" presId="urn:microsoft.com/office/officeart/2005/8/layout/orgChart1"/>
    <dgm:cxn modelId="{E9326BD0-8F94-4A29-A522-C728456E550E}" srcId="{EDB551EF-A59C-41C1-ACBB-050F612176AE}" destId="{E971C67C-E098-4263-872D-3D29A5F72A64}" srcOrd="1" destOrd="0" parTransId="{D305F7D0-955D-4300-BC24-C2A9042BC739}" sibTransId="{76601D7F-30CD-4AD5-A840-6DDC63C0C23B}"/>
    <dgm:cxn modelId="{42D967FF-AB56-421A-9205-9AD3861AF748}" type="presOf" srcId="{9C07B00D-EE4F-44E9-A64E-2CFF33A40757}" destId="{D12E32B5-1A5B-4501-905B-DB728DF3F509}" srcOrd="0" destOrd="0" presId="urn:microsoft.com/office/officeart/2005/8/layout/orgChart1"/>
    <dgm:cxn modelId="{150239E5-7486-411D-9AF5-AC7D0A6D2297}" type="presParOf" srcId="{F50314A1-6CCA-47D7-9C22-96EE891292AD}" destId="{3E189B7F-C232-4B9D-872A-4D04D44655B1}" srcOrd="0" destOrd="0" presId="urn:microsoft.com/office/officeart/2005/8/layout/orgChart1"/>
    <dgm:cxn modelId="{67D8DA89-7AF0-4C90-9E3A-6A1F2A8EC9EC}" type="presParOf" srcId="{3E189B7F-C232-4B9D-872A-4D04D44655B1}" destId="{24F7CD28-1BC9-4BA9-9201-23D27DA118CC}" srcOrd="0" destOrd="0" presId="urn:microsoft.com/office/officeart/2005/8/layout/orgChart1"/>
    <dgm:cxn modelId="{F362757E-2198-46F5-AFEF-D6521D025EDD}" type="presParOf" srcId="{24F7CD28-1BC9-4BA9-9201-23D27DA118CC}" destId="{9E2434BB-4416-47F5-8550-B3C2F5FA709A}" srcOrd="0" destOrd="0" presId="urn:microsoft.com/office/officeart/2005/8/layout/orgChart1"/>
    <dgm:cxn modelId="{AA91B56D-DB08-428F-AC87-693457F1CF47}" type="presParOf" srcId="{24F7CD28-1BC9-4BA9-9201-23D27DA118CC}" destId="{C6AC2021-4C66-40F6-A50A-E96A13DDC707}" srcOrd="1" destOrd="0" presId="urn:microsoft.com/office/officeart/2005/8/layout/orgChart1"/>
    <dgm:cxn modelId="{AB674850-06F1-4F06-A77F-D62F973350DE}" type="presParOf" srcId="{3E189B7F-C232-4B9D-872A-4D04D44655B1}" destId="{1AEDAD1B-0CF0-4E3B-8DDF-819EFB78C5E6}" srcOrd="1" destOrd="0" presId="urn:microsoft.com/office/officeart/2005/8/layout/orgChart1"/>
    <dgm:cxn modelId="{8689333A-E86F-428D-9F74-225A871A9674}" type="presParOf" srcId="{1AEDAD1B-0CF0-4E3B-8DDF-819EFB78C5E6}" destId="{D12E32B5-1A5B-4501-905B-DB728DF3F509}" srcOrd="0" destOrd="0" presId="urn:microsoft.com/office/officeart/2005/8/layout/orgChart1"/>
    <dgm:cxn modelId="{BC43C8BC-E29B-47F4-A228-A00D709E7EB5}" type="presParOf" srcId="{1AEDAD1B-0CF0-4E3B-8DDF-819EFB78C5E6}" destId="{BF0E86C8-B531-4527-9DA1-1E488AE2089B}" srcOrd="1" destOrd="0" presId="urn:microsoft.com/office/officeart/2005/8/layout/orgChart1"/>
    <dgm:cxn modelId="{B0AC50D1-56EE-43A9-A4F9-D1D6FF9E36A3}" type="presParOf" srcId="{BF0E86C8-B531-4527-9DA1-1E488AE2089B}" destId="{823A1ED5-795E-4BD7-92E9-6123F8E7734B}" srcOrd="0" destOrd="0" presId="urn:microsoft.com/office/officeart/2005/8/layout/orgChart1"/>
    <dgm:cxn modelId="{07808375-769C-400B-AE7D-B5E4BC36380E}" type="presParOf" srcId="{823A1ED5-795E-4BD7-92E9-6123F8E7734B}" destId="{F62F1BDA-7D69-499D-AFCA-242DDC3A667D}" srcOrd="0" destOrd="0" presId="urn:microsoft.com/office/officeart/2005/8/layout/orgChart1"/>
    <dgm:cxn modelId="{0CE2FDCB-37AE-4420-A50B-0389E8F5DDE8}" type="presParOf" srcId="{823A1ED5-795E-4BD7-92E9-6123F8E7734B}" destId="{0C785D40-576E-4701-986B-EB3E87674D75}" srcOrd="1" destOrd="0" presId="urn:microsoft.com/office/officeart/2005/8/layout/orgChart1"/>
    <dgm:cxn modelId="{0E6225A2-AEBC-4613-B292-A53BFFB2E8C9}" type="presParOf" srcId="{BF0E86C8-B531-4527-9DA1-1E488AE2089B}" destId="{3DFE775D-B8AD-4E76-B387-CF4FCB935251}" srcOrd="1" destOrd="0" presId="urn:microsoft.com/office/officeart/2005/8/layout/orgChart1"/>
    <dgm:cxn modelId="{130C6AD9-A479-4005-9F04-C19A40974874}" type="presParOf" srcId="{BF0E86C8-B531-4527-9DA1-1E488AE2089B}" destId="{2FE707E1-8117-4EB7-8167-7ACF2129ACF7}" srcOrd="2" destOrd="0" presId="urn:microsoft.com/office/officeart/2005/8/layout/orgChart1"/>
    <dgm:cxn modelId="{BA5FBA92-31D0-40CF-A9F4-0C0E2C22E0F4}" type="presParOf" srcId="{1AEDAD1B-0CF0-4E3B-8DDF-819EFB78C5E6}" destId="{FCC8713C-EFC2-4408-90F4-428F24F58B8C}" srcOrd="2" destOrd="0" presId="urn:microsoft.com/office/officeart/2005/8/layout/orgChart1"/>
    <dgm:cxn modelId="{8B078577-67A2-4F47-8FB0-762BC56B39DC}" type="presParOf" srcId="{1AEDAD1B-0CF0-4E3B-8DDF-819EFB78C5E6}" destId="{698D3ABC-896A-47F9-8332-EAA4A140F766}" srcOrd="3" destOrd="0" presId="urn:microsoft.com/office/officeart/2005/8/layout/orgChart1"/>
    <dgm:cxn modelId="{EC0F3AB9-EFE6-4A9A-A2F6-4AC3D219B2ED}" type="presParOf" srcId="{698D3ABC-896A-47F9-8332-EAA4A140F766}" destId="{33B532CB-4732-4411-AB1B-FF1882EAA33A}" srcOrd="0" destOrd="0" presId="urn:microsoft.com/office/officeart/2005/8/layout/orgChart1"/>
    <dgm:cxn modelId="{90357E57-14BF-4DAA-88EA-84E738A5E42A}" type="presParOf" srcId="{33B532CB-4732-4411-AB1B-FF1882EAA33A}" destId="{97D98350-C627-4616-B15C-C982DA7F766E}" srcOrd="0" destOrd="0" presId="urn:microsoft.com/office/officeart/2005/8/layout/orgChart1"/>
    <dgm:cxn modelId="{9C9C4970-9B02-40E1-AF9F-251885CD7DE7}" type="presParOf" srcId="{33B532CB-4732-4411-AB1B-FF1882EAA33A}" destId="{A0B7B5EC-01A7-4D58-A543-8A2BD2676130}" srcOrd="1" destOrd="0" presId="urn:microsoft.com/office/officeart/2005/8/layout/orgChart1"/>
    <dgm:cxn modelId="{E125E6D1-63FE-4D9F-A95B-4A38678AB439}" type="presParOf" srcId="{698D3ABC-896A-47F9-8332-EAA4A140F766}" destId="{0B8FD12F-6989-41B7-9DA8-912CB6809046}" srcOrd="1" destOrd="0" presId="urn:microsoft.com/office/officeart/2005/8/layout/orgChart1"/>
    <dgm:cxn modelId="{A2A7B60A-0707-4B61-8BA8-50152065C9B4}" type="presParOf" srcId="{698D3ABC-896A-47F9-8332-EAA4A140F766}" destId="{89C00D28-6721-4436-98E6-1745DB39E0D9}" srcOrd="2" destOrd="0" presId="urn:microsoft.com/office/officeart/2005/8/layout/orgChart1"/>
    <dgm:cxn modelId="{27698336-BBE8-4CED-B141-685AD9C5C422}" type="presParOf" srcId="{3E189B7F-C232-4B9D-872A-4D04D44655B1}" destId="{AF800CAA-38A8-4BBF-9201-ACEB558CE29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8713C-EFC2-4408-90F4-428F24F58B8C}">
      <dsp:nvSpPr>
        <dsp:cNvPr id="0" name=""/>
        <dsp:cNvSpPr/>
      </dsp:nvSpPr>
      <dsp:spPr>
        <a:xfrm>
          <a:off x="2077719" y="667408"/>
          <a:ext cx="807120" cy="28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078"/>
              </a:lnTo>
              <a:lnTo>
                <a:pt x="807120" y="140078"/>
              </a:lnTo>
              <a:lnTo>
                <a:pt x="807120" y="2801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E32B5-1A5B-4501-905B-DB728DF3F509}">
      <dsp:nvSpPr>
        <dsp:cNvPr id="0" name=""/>
        <dsp:cNvSpPr/>
      </dsp:nvSpPr>
      <dsp:spPr>
        <a:xfrm>
          <a:off x="1063910" y="667408"/>
          <a:ext cx="1013809" cy="280157"/>
        </a:xfrm>
        <a:custGeom>
          <a:avLst/>
          <a:gdLst/>
          <a:ahLst/>
          <a:cxnLst/>
          <a:rect l="0" t="0" r="0" b="0"/>
          <a:pathLst>
            <a:path>
              <a:moveTo>
                <a:pt x="1013809" y="0"/>
              </a:moveTo>
              <a:lnTo>
                <a:pt x="1013809" y="140078"/>
              </a:lnTo>
              <a:lnTo>
                <a:pt x="0" y="140078"/>
              </a:lnTo>
              <a:lnTo>
                <a:pt x="0" y="2801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434BB-4416-47F5-8550-B3C2F5FA709A}">
      <dsp:nvSpPr>
        <dsp:cNvPr id="0" name=""/>
        <dsp:cNvSpPr/>
      </dsp:nvSpPr>
      <dsp:spPr>
        <a:xfrm>
          <a:off x="1410678" y="366"/>
          <a:ext cx="1334082" cy="66704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Creating Maps with R</a:t>
          </a:r>
        </a:p>
      </dsp:txBody>
      <dsp:txXfrm>
        <a:off x="1410678" y="366"/>
        <a:ext cx="1334082" cy="667041"/>
      </dsp:txXfrm>
    </dsp:sp>
    <dsp:sp modelId="{F62F1BDA-7D69-499D-AFCA-242DDC3A667D}">
      <dsp:nvSpPr>
        <dsp:cNvPr id="0" name=""/>
        <dsp:cNvSpPr/>
      </dsp:nvSpPr>
      <dsp:spPr>
        <a:xfrm>
          <a:off x="396868" y="947565"/>
          <a:ext cx="1334082" cy="66704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Plot by area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tmap</a:t>
          </a:r>
        </a:p>
      </dsp:txBody>
      <dsp:txXfrm>
        <a:off x="396868" y="947565"/>
        <a:ext cx="1334082" cy="667041"/>
      </dsp:txXfrm>
    </dsp:sp>
    <dsp:sp modelId="{97D98350-C627-4616-B15C-C982DA7F766E}">
      <dsp:nvSpPr>
        <dsp:cNvPr id="0" name=""/>
        <dsp:cNvSpPr/>
      </dsp:nvSpPr>
      <dsp:spPr>
        <a:xfrm>
          <a:off x="2011109" y="947565"/>
          <a:ext cx="1747461" cy="66704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Plot by Lat/Long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leaflet</a:t>
          </a:r>
        </a:p>
      </dsp:txBody>
      <dsp:txXfrm>
        <a:off x="2011109" y="947565"/>
        <a:ext cx="1747461" cy="667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DE707-A977-D708-025B-5EBB90568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44B9E-461C-5AB5-75F1-76D8CFF1F8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AC4C4-5367-4C4A-AB10-809D72885308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93FDB-7169-B4A0-4796-C9F4A1986C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ED4D-4544-7E22-BEAD-368C501CCB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65C8-DABE-4FD5-99CE-1146051C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3C870-4BF4-49A4-B95B-EB082694687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5AB73-2D12-4C28-86A2-299F2B3A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4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0FAA-F2AD-4967-B9AA-019EA40932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6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8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7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0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We’ll start by talking about page layouts (both single and “multiple”) that let you </a:t>
            </a:r>
            <a:r>
              <a:rPr lang="en-US" err="1">
                <a:latin typeface="+mj-lt"/>
              </a:rPr>
              <a:t>organise</a:t>
            </a:r>
            <a:r>
              <a:rPr lang="en-US">
                <a:latin typeface="+mj-lt"/>
              </a:rPr>
              <a:t> your inputs and outputs. </a:t>
            </a:r>
          </a:p>
          <a:p>
            <a:r>
              <a:rPr lang="en-US">
                <a:latin typeface="+mj-lt"/>
              </a:rPr>
              <a:t>Then you’ll learn how to </a:t>
            </a:r>
            <a:r>
              <a:rPr lang="en-US" err="1">
                <a:latin typeface="+mj-lt"/>
              </a:rPr>
              <a:t>customise</a:t>
            </a:r>
            <a:r>
              <a:rPr lang="en-US">
                <a:latin typeface="+mj-lt"/>
              </a:rPr>
              <a:t> its overall visual appearance with themes. </a:t>
            </a:r>
          </a:p>
          <a:p>
            <a:r>
              <a:rPr lang="en-US">
                <a:latin typeface="+mj-lt"/>
              </a:rPr>
              <a:t>We’ll finish with a brief discussion of what’s going on under the hood so that if you know HTML and CSS you can </a:t>
            </a:r>
            <a:r>
              <a:rPr lang="en-US" err="1">
                <a:latin typeface="+mj-lt"/>
              </a:rPr>
              <a:t>customise</a:t>
            </a:r>
            <a:r>
              <a:rPr lang="en-US">
                <a:latin typeface="+mj-lt"/>
              </a:rPr>
              <a:t> Shiny apps still further.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9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6125-42A7-35CE-86DF-20666164C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B4752-ABC0-2A04-ACE2-F60139A11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7E31-408F-66F7-97A0-89473FCD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F77A-B26C-441F-8CCB-6F2C1E4ABC32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9878-752D-4922-70EF-38D8A67B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0E61-66C0-7AF8-1364-2ECC2FB9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1B06-F8E0-F234-216F-3B87B5E1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6158A-4299-5861-05A7-F06E1478C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76523-40E8-485B-72F7-5A4C87C3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7657-6CAB-4B0F-9BE2-8A1A937D437C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C8D2D-9F9A-E96C-0F14-11FE472F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2BE11-733A-34DC-1A96-1DC7D202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855C6-147E-A780-6BF9-80D612379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2BE6-9970-75EC-BB18-425751592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E98B-8FAF-6858-9B6D-8A2E5068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4EBC-2684-4D98-BBDB-73CBD855DABF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F18A-811C-1B56-E626-E7EA912B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9D8A7-ABB2-60C9-A0F0-AEBDD594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438-FC19-DDBE-F808-59C486F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4F00-09EB-B09F-1857-7E2A6D5B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53DD2-281F-C97F-A081-DA0748CD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BCFE-9D3E-4299-87DC-47B0615E5E27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E52C-18F0-1DA0-E6E4-98DC411E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9D34-A362-6A7C-E301-563318FC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E293-CA1B-8917-F629-C50A79E0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28C84-052D-EE16-5248-505C11D5D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F785-09F0-7010-EAC2-DBA6987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92D77-989A-43C2-B859-17F031280FA1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1D4AA-B3F4-E2D8-6B5F-5387919F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B5030-FF05-C80B-64D4-765327B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276D-F364-B805-2DAB-770C29D4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4F80-B2BB-CBBF-0E62-52C6A1F5C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7CE6A-117A-EF35-00C3-2EC990645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ECDB7-66BB-3044-C588-F7A4C3E3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0069-0B0F-4AF7-AD05-75D5766EDC00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8E87-C179-CE8B-FD29-6736DBF8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A6E83-987F-FF7B-1C95-084054DC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A073-7C69-EB41-06EA-B402642D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5B09F-9303-8F8D-906A-E59DDDD7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3D841-79D0-3EBD-510A-D80FC129A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AF5FD-92F6-71AC-63E0-7177CD54C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BB9DE-3E3B-BB56-47A0-6859B8FFF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642C7-45C7-66C6-B915-64F8CC43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3557-42AB-4E7D-A52C-D5F50A55D182}" type="datetime1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91DB4-EE45-BD30-4515-182E35DF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1F481-9856-905C-A0C6-9FF9103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8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7539-3057-57B5-B178-DBA3154D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5350B-32C6-56DC-545E-032BD59C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788F-2DE8-44FE-8920-658CCC96CEE2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9DCB4-6470-C01A-9180-F15370E5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D9207-6A00-76A8-E931-4A449A2F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5ABE6-0110-FC3F-9C3E-2129BAE8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FC00-F528-4490-80AF-6839A667B011}" type="datetime1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8257-0645-D5C7-7807-3F18752CE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A868A-03BE-FE35-B403-F2FD1976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7643-E0E3-9C36-917B-B1054F34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446B-EA73-9E23-3C9A-DEE88F68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9DEC4-713D-3DAB-E686-B2E615730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79A8A-4E5D-A03D-FE44-5CAB19D6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783C-DA7E-409D-BD5E-0AD436CC973B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FA645-FB3F-737D-E759-CB467780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0FD01-8596-F537-EEB9-A4917B86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AE56-673E-B152-9788-E6AB6173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7DEFD-8FA9-FFA8-7CE5-8E535650C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6D4DB-8100-7573-7424-2519449C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0E4C-2588-A634-B6B5-B6546927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09CA-B1BA-45F0-8433-C327A5A8F7B2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FAD9-854F-5B6F-92D7-66C6C011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CEB93-A918-DF52-2CD9-C1AF42EB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2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1EE1-8C19-4B86-4ACC-02893B41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086AD-DEC4-C254-2F9F-E1184F16C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EE78-1819-D01A-BB3B-B8018BCAB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FD97B-FBAB-4925-A4C8-7BF4709BA336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34CBC-2BB0-D772-DBA3-D0A8A78CE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F0F5-AA78-96A7-0FE6-C24EE9622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1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polishing.html" TargetMode="External"/><Relationship Id="rId2" Type="http://schemas.openxmlformats.org/officeDocument/2006/relationships/hyperlink" Target="https://ggplot2.tidyverse.org/reference/ggthem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cran.r-project.org/package=ggplot2" TargetMode="External"/><Relationship Id="rId5" Type="http://schemas.openxmlformats.org/officeDocument/2006/relationships/diagramColors" Target="../diagrams/colors1.xml"/><Relationship Id="rId10" Type="http://schemas.openxmlformats.org/officeDocument/2006/relationships/hyperlink" Target="http://vita.had.co.nz/papers/layered-grammar.pdf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://stackoverflow.com/tags/r/inf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rstudio.github.io/shinydashboard/appearanc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1.emf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introduction.html" TargetMode="External"/><Relationship Id="rId2" Type="http://schemas.openxmlformats.org/officeDocument/2006/relationships/hyperlink" Target="https://github.com/rstudio/cheatsheets/blob/master/data-visualization-2.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r-graphics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phuynh.2022@mitb.smu.edu.s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asapornv.2021@mitb.smu.edu.s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865D9C-D5C8-4359-9ECD-A4093CC31D3E}"/>
              </a:ext>
            </a:extLst>
          </p:cNvPr>
          <p:cNvSpPr/>
          <p:nvPr/>
        </p:nvSpPr>
        <p:spPr>
          <a:xfrm>
            <a:off x="0" y="4640609"/>
            <a:ext cx="12192000" cy="13864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7E8F5-5E25-4C3F-8D9D-F90D8A16F45A}"/>
              </a:ext>
            </a:extLst>
          </p:cNvPr>
          <p:cNvSpPr>
            <a:spLocks noGrp="1"/>
          </p:cNvSpPr>
          <p:nvPr/>
        </p:nvSpPr>
        <p:spPr>
          <a:xfrm>
            <a:off x="1845076" y="102496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Shiny App Workshop (</a:t>
            </a:r>
            <a:r>
              <a:rPr lang="en-US" altLang="zh-CN" sz="5400" b="1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B027C0D-9C4F-4476-82AB-E09409CA4DDB}"/>
              </a:ext>
            </a:extLst>
          </p:cNvPr>
          <p:cNvSpPr>
            <a:spLocks noGrp="1"/>
          </p:cNvSpPr>
          <p:nvPr/>
        </p:nvSpPr>
        <p:spPr>
          <a:xfrm>
            <a:off x="1845076" y="34125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ISSS616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Applied Statistical Analysis with R (ASAR)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February 2023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359BCB-0579-4C28-B0A0-25AE2FFA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79" y="709964"/>
            <a:ext cx="2938338" cy="117024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BC4A2D-11B7-0A04-7D18-5A4D20F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D7BA3E7-B385-3FDD-9245-8C7A52F0FF7D}"/>
              </a:ext>
            </a:extLst>
          </p:cNvPr>
          <p:cNvSpPr txBox="1">
            <a:spLocks/>
          </p:cNvSpPr>
          <p:nvPr/>
        </p:nvSpPr>
        <p:spPr>
          <a:xfrm>
            <a:off x="2040584" y="444964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SMU School of Computing and Information Systems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 of IT in Business AY 2022-2023 – Term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2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BDE4402E-B6CE-E4EC-8B1F-77CCF08A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87" y="4530381"/>
            <a:ext cx="3826668" cy="2333517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3B1B07B9-669A-54A6-A675-721F812E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" y="4888706"/>
            <a:ext cx="2724150" cy="1962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Pie 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76250" y="589214"/>
            <a:ext cx="48446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circular statistical graphic, which is divided into slices to illustrate numerical proportion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Use </a:t>
            </a:r>
            <a:r>
              <a:rPr lang="en-US" dirty="0" err="1">
                <a:cs typeface="Calibri" panose="020F0502020204030204"/>
              </a:rPr>
              <a:t>geom_bar</a:t>
            </a:r>
            <a:r>
              <a:rPr lang="en-US" dirty="0">
                <a:cs typeface="Calibri" panose="020F0502020204030204"/>
              </a:rPr>
              <a:t>() and make it circular with </a:t>
            </a:r>
            <a:r>
              <a:rPr lang="en-US" dirty="0" err="1">
                <a:cs typeface="Calibri" panose="020F0502020204030204"/>
              </a:rPr>
              <a:t>coord_polar</a:t>
            </a:r>
            <a:r>
              <a:rPr lang="en-US" dirty="0">
                <a:cs typeface="Calibri" panose="020F0502020204030204"/>
              </a:rPr>
              <a:t>()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C7F3-AACC-7B62-787A-B9CCD968A92B}"/>
              </a:ext>
            </a:extLst>
          </p:cNvPr>
          <p:cNvSpPr txBox="1"/>
          <p:nvPr/>
        </p:nvSpPr>
        <p:spPr>
          <a:xfrm>
            <a:off x="476250" y="2092522"/>
            <a:ext cx="496192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#create data</a:t>
            </a:r>
            <a:endParaRPr lang="en-US" sz="16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data &lt;-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data.frame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group=LETTERS[1:5],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value=c(13,7,9,21,2)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#basic </a:t>
            </a:r>
            <a:r>
              <a:rPr lang="en-US" sz="1600" dirty="0" err="1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piechart</a:t>
            </a:r>
            <a:endParaRPr lang="en-US" sz="16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(data,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x=""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y=value, fill=group))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(stat="identity", width=1)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coord_polar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("y", start=0)+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theme_void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</a:t>
            </a:r>
            <a:endParaRPr lang="en-US" sz="1600" dirty="0">
              <a:latin typeface="Lucida Consol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E62B4-6BB7-ADC2-3A3A-09F089365B6D}"/>
              </a:ext>
            </a:extLst>
          </p:cNvPr>
          <p:cNvSpPr txBox="1"/>
          <p:nvPr/>
        </p:nvSpPr>
        <p:spPr>
          <a:xfrm>
            <a:off x="5842992" y="300632"/>
            <a:ext cx="6063256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#To label the different pie, need to compute the y position of labels </a:t>
            </a:r>
          </a:p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 Compute the position of labels</a:t>
            </a:r>
            <a:endParaRPr lang="en-US" sz="16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data &lt;- data %&gt;% 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arrange(desc(group)</a:t>
            </a:r>
            <a:r>
              <a:rPr lang="en-US" sz="1600" dirty="0">
                <a:latin typeface="Lucida Console"/>
                <a:ea typeface="+mn-lt"/>
                <a:cs typeface="+mn-lt"/>
              </a:rPr>
              <a:t>) %&gt;%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mutate(prop = round(value/sum(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data$value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)*100, 2)) %&gt;%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mutate(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ypos</a:t>
            </a:r>
            <a:r>
              <a:rPr lang="en-US" sz="1600" dirty="0">
                <a:latin typeface="Lucida Console"/>
                <a:ea typeface="+mn-lt"/>
                <a:cs typeface="+mn-lt"/>
              </a:rPr>
              <a:t> = round(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cumsum</a:t>
            </a:r>
            <a:r>
              <a:rPr lang="en-US" sz="1600" dirty="0">
                <a:latin typeface="Lucida Console"/>
                <a:ea typeface="+mn-lt"/>
                <a:cs typeface="+mn-lt"/>
              </a:rPr>
              <a:t>(prop)- 0.5*prop,2))</a:t>
            </a:r>
            <a:endParaRPr lang="en-US" sz="1600" dirty="0">
              <a:latin typeface="Lucida Console"/>
            </a:endParaRPr>
          </a:p>
          <a:p>
            <a:endParaRPr lang="en-US" sz="1600" dirty="0">
              <a:latin typeface="Lucida Console"/>
            </a:endParaRP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(data,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(x="", y=prop, fill=group))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(stat="identity", width=1, color="white")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coord_polar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("y", start=0)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theme_void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 + 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geom_text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(y =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ypos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label = 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paste0(prop,"%")</a:t>
            </a:r>
            <a:r>
              <a:rPr lang="en-US" sz="1600" dirty="0">
                <a:latin typeface="Lucida Console"/>
                <a:ea typeface="+mn-lt"/>
                <a:cs typeface="+mn-lt"/>
              </a:rPr>
              <a:t>), color = "white", size=3)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scale_fill_brewer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(palette="Set1")</a:t>
            </a:r>
            <a:endParaRPr lang="en-US" sz="1600" dirty="0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3887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Theme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76250" y="589214"/>
            <a:ext cx="1023729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theme_bw()</a:t>
            </a:r>
            <a:r>
              <a:rPr lang="en-US" dirty="0">
                <a:ea typeface="+mn-lt"/>
                <a:cs typeface="+mn-lt"/>
              </a:rPr>
              <a:t>: a variation on </a:t>
            </a: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theme_grey()</a:t>
            </a:r>
            <a:r>
              <a:rPr lang="en-US" dirty="0">
                <a:ea typeface="+mn-lt"/>
                <a:cs typeface="+mn-lt"/>
              </a:rPr>
              <a:t> that uses a white background and thin grey grid lines.</a:t>
            </a: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theme_linedraw()</a:t>
            </a:r>
            <a:r>
              <a:rPr lang="en-US" dirty="0">
                <a:ea typeface="+mn-lt"/>
                <a:cs typeface="+mn-lt"/>
              </a:rPr>
              <a:t>: a theme with only black lines of various widths on white backgrounds, reminiscent of a line drawing.</a:t>
            </a: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theme_light()</a:t>
            </a:r>
            <a:r>
              <a:rPr lang="en-US" dirty="0">
                <a:ea typeface="+mn-lt"/>
                <a:cs typeface="+mn-lt"/>
              </a:rPr>
              <a:t>: similar to </a:t>
            </a: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theme_linedraw()</a:t>
            </a:r>
            <a:r>
              <a:rPr lang="en-US" dirty="0">
                <a:ea typeface="+mn-lt"/>
                <a:cs typeface="+mn-lt"/>
              </a:rPr>
              <a:t> but with light grey lines and axes, to direct more attention towards the data.</a:t>
            </a: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theme_dark()</a:t>
            </a:r>
            <a:r>
              <a:rPr lang="en-US" dirty="0">
                <a:ea typeface="+mn-lt"/>
                <a:cs typeface="+mn-lt"/>
              </a:rPr>
              <a:t>: the dark cousin of </a:t>
            </a: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theme_light()</a:t>
            </a:r>
            <a:r>
              <a:rPr lang="en-US" dirty="0">
                <a:ea typeface="+mn-lt"/>
                <a:cs typeface="+mn-lt"/>
              </a:rPr>
              <a:t>, with similar line sizes but a dark background. Useful to make thin </a:t>
            </a:r>
            <a:r>
              <a:rPr lang="en-US" dirty="0" err="1">
                <a:ea typeface="+mn-lt"/>
                <a:cs typeface="+mn-lt"/>
              </a:rPr>
              <a:t>coloured</a:t>
            </a:r>
            <a:r>
              <a:rPr lang="en-US" dirty="0">
                <a:ea typeface="+mn-lt"/>
                <a:cs typeface="+mn-lt"/>
              </a:rPr>
              <a:t> lines pop out.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theme_minimal()</a:t>
            </a:r>
            <a:r>
              <a:rPr lang="en-US" dirty="0">
                <a:ea typeface="+mn-lt"/>
                <a:cs typeface="+mn-lt"/>
              </a:rPr>
              <a:t>: a minimalistic theme with no background annotations.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theme_classic()</a:t>
            </a:r>
            <a:r>
              <a:rPr lang="en-US" dirty="0">
                <a:ea typeface="+mn-lt"/>
                <a:cs typeface="+mn-lt"/>
              </a:rPr>
              <a:t>: a classic-looking theme, with x and y axis lines and no gridlines.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latin typeface="Calibri"/>
                <a:ea typeface="Calibri" panose="020F0502020204030204"/>
                <a:cs typeface="Calibri" panose="020F0502020204030204"/>
                <a:hlinkClick r:id="rId2"/>
              </a:rPr>
              <a:t>theme_void()</a:t>
            </a:r>
            <a:r>
              <a:rPr lang="en-US" dirty="0">
                <a:ea typeface="+mn-lt"/>
                <a:cs typeface="+mn-lt"/>
              </a:rPr>
              <a:t>: a completely empty theme.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Reference: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https://ggplot2-book.org/polishing.html</a:t>
            </a:r>
            <a:endParaRPr lang="en-US" dirty="0">
              <a:ea typeface="Calibri" panose="020F0502020204030204"/>
              <a:cs typeface="Calibri" panose="020F0502020204030204"/>
              <a:hlinkClick r:id="rId3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650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2. Map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88C382F-5283-3ABA-08F2-8503CDF6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5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490704"/>
              </p:ext>
            </p:extLst>
          </p:nvPr>
        </p:nvGraphicFramePr>
        <p:xfrm>
          <a:off x="1026161" y="325586"/>
          <a:ext cx="4155440" cy="161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20F5DD3-94C0-7681-7731-113A005D49A9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58D5A-60F6-8688-19FD-40D0BC59780F}"/>
              </a:ext>
            </a:extLst>
          </p:cNvPr>
          <p:cNvSpPr txBox="1"/>
          <p:nvPr/>
        </p:nvSpPr>
        <p:spPr>
          <a:xfrm>
            <a:off x="441271" y="1872348"/>
            <a:ext cx="729958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08646-8E57-1536-6CE5-FD5030225734}"/>
              </a:ext>
            </a:extLst>
          </p:cNvPr>
          <p:cNvSpPr txBox="1"/>
          <p:nvPr/>
        </p:nvSpPr>
        <p:spPr>
          <a:xfrm>
            <a:off x="6242503" y="171769"/>
            <a:ext cx="1014438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leaflet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1A2CE-884B-D7A4-8E09-5AF692AF0D0C}"/>
              </a:ext>
            </a:extLst>
          </p:cNvPr>
          <p:cNvSpPr txBox="1"/>
          <p:nvPr/>
        </p:nvSpPr>
        <p:spPr>
          <a:xfrm>
            <a:off x="6280311" y="674366"/>
            <a:ext cx="421767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#call library and import data</a:t>
            </a:r>
            <a:endParaRPr lang="en-US" sz="12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install.packages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"leaflet"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  <a:p>
            <a:r>
              <a:rPr lang="en-US" sz="1200" dirty="0">
                <a:solidFill>
                  <a:srgbClr val="0000FF"/>
                </a:solidFill>
                <a:latin typeface="Lucida Console"/>
                <a:ea typeface="+mn-lt"/>
                <a:cs typeface="+mn-lt"/>
              </a:rPr>
              <a:t>library</a:t>
            </a:r>
            <a:r>
              <a:rPr lang="en-US" sz="1200" dirty="0">
                <a:latin typeface="Lucida Console"/>
                <a:ea typeface="+mn-lt"/>
                <a:cs typeface="+mn-lt"/>
              </a:rPr>
              <a:t>(leaflet)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data &lt;- read.csv(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"airports.csv"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head(data)</a:t>
            </a:r>
            <a:endParaRPr lang="en-US" sz="1200" dirty="0">
              <a:latin typeface="Lucida Consol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15CE6-AB42-4B19-3B92-FE79D373A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660" y="1735224"/>
            <a:ext cx="5326633" cy="834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6E2B5-C103-DEDC-744A-640A8164EF38}"/>
              </a:ext>
            </a:extLst>
          </p:cNvPr>
          <p:cNvSpPr txBox="1"/>
          <p:nvPr/>
        </p:nvSpPr>
        <p:spPr>
          <a:xfrm>
            <a:off x="6271421" y="2640040"/>
            <a:ext cx="451104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Lucida Console"/>
                <a:ea typeface="+mn-lt"/>
                <a:cs typeface="+mn-lt"/>
              </a:rPr>
              <a:t>leafMap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leaflet(data = data) %&gt;%  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setView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lat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Lucida Console"/>
                <a:ea typeface="+mn-lt"/>
                <a:cs typeface="+mn-lt"/>
              </a:rPr>
              <a:t>36.5588659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     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lng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Lucida Console"/>
                <a:ea typeface="+mn-lt"/>
                <a:cs typeface="+mn-lt"/>
              </a:rPr>
              <a:t>-107.6660877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      zoom = </a:t>
            </a:r>
            <a:r>
              <a:rPr lang="en-US" sz="1200" dirty="0">
                <a:solidFill>
                  <a:srgbClr val="0000FF"/>
                </a:solidFill>
                <a:latin typeface="Lucida Console"/>
                <a:ea typeface="+mn-lt"/>
                <a:cs typeface="+mn-lt"/>
              </a:rPr>
              <a:t>3</a:t>
            </a:r>
            <a:r>
              <a:rPr lang="en-US" sz="1200" dirty="0">
                <a:latin typeface="Lucida Console"/>
                <a:ea typeface="+mn-lt"/>
                <a:cs typeface="+mn-lt"/>
              </a:rPr>
              <a:t>) %&gt;%  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addTiles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() %&gt;%  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addMarkers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(~LONGITUDE, ~LATITUDE, 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         popup = ~AIRPORT, label = ~AIRPORT)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leafMap</a:t>
            </a:r>
            <a:endParaRPr lang="en-US" sz="1200" dirty="0">
              <a:latin typeface="Lucida Console"/>
              <a:ea typeface="+mn-lt"/>
              <a:cs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D28CE6-374E-7FAF-6F44-8DDEA918B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741" y="4305701"/>
            <a:ext cx="4429760" cy="2100130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A52C28D-8327-BF82-E04F-CC70DDE7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1E9547B-82F4-28E4-5713-FAD2E572F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8" y="2302230"/>
            <a:ext cx="42740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+mn-lt"/>
              </a:rPr>
              <a:t>open-source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9"/>
              </a:rPr>
              <a:t>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+mn-lt"/>
              </a:rPr>
              <a:t>-library for drawing thematic maps.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+mn-lt"/>
              </a:rPr>
              <a:t>The API is based on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10"/>
              </a:rPr>
              <a:t>A Layered Grammar of Graphics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+mn-lt"/>
              </a:rPr>
              <a:t> and resembles the syntax of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11"/>
              </a:rPr>
              <a:t>ggplot2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41094-4319-F2D7-10DF-0D2B27CC799D}"/>
              </a:ext>
            </a:extLst>
          </p:cNvPr>
          <p:cNvSpPr txBox="1"/>
          <p:nvPr/>
        </p:nvSpPr>
        <p:spPr>
          <a:xfrm>
            <a:off x="419150" y="3007307"/>
            <a:ext cx="412970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#call library and import data</a:t>
            </a:r>
            <a:endParaRPr lang="en-US" sz="12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install.packages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"tmap"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library(tmap)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data("World")</a:t>
            </a:r>
          </a:p>
          <a:p>
            <a:endParaRPr lang="en-US" sz="1200" dirty="0">
              <a:latin typeface="Lucida Console"/>
              <a:ea typeface="+mn-lt"/>
              <a:cs typeface="+mn-lt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tmap_mode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("view")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tm_shape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(World) +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tm_polygons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"footprint"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688C59-DC16-E4D8-C8FB-997076618B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414" y="4703136"/>
            <a:ext cx="3969540" cy="18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7E9BC-D45C-DF58-302F-4DDB00AF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161BC-AD78-D730-8955-903AB39E8F04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6054243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Working on </a:t>
            </a:r>
            <a:r>
              <a:rPr lang="en-US" sz="2800" b="1" dirty="0" err="1">
                <a:latin typeface="Dotum"/>
                <a:ea typeface="Dotum"/>
              </a:rPr>
              <a:t>tmap</a:t>
            </a:r>
            <a:r>
              <a:rPr lang="en-US" sz="2800" b="1" dirty="0">
                <a:latin typeface="Dotum"/>
                <a:ea typeface="Dotum"/>
              </a:rPr>
              <a:t> with shape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CC4C9-8C4B-FB9D-8A70-63E8C800003C}"/>
              </a:ext>
            </a:extLst>
          </p:cNvPr>
          <p:cNvSpPr txBox="1"/>
          <p:nvPr/>
        </p:nvSpPr>
        <p:spPr>
          <a:xfrm>
            <a:off x="693785" y="1387272"/>
            <a:ext cx="590378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#call library and import data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install.packages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"tmap"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library(tmap)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library(sf)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realis2018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read_csv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("data/realis2018.csv")head(realis2018,5)</a:t>
            </a:r>
          </a:p>
          <a:p>
            <a:endParaRPr lang="en-US" sz="1200" dirty="0">
              <a:latin typeface="Lucida Console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#import shape file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shapefile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st_read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("shapefile/MP14_SUBZONE_NO_SEA_PL.shp")</a:t>
            </a:r>
          </a:p>
          <a:p>
            <a:endParaRPr lang="en-US" sz="1200" dirty="0">
              <a:latin typeface="Lucida Console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#group transaction by region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df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realis2018 %&gt;%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200" dirty="0">
                <a:latin typeface="Lucida Console"/>
                <a:ea typeface="+mn-lt"/>
                <a:cs typeface="+mn-lt"/>
              </a:rPr>
              <a:t>(`Planning Area`) %&gt;%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  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(price=sum(`Transacted Price ($)`))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# Combine shape file with csv data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data_map_area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inner_join</a:t>
            </a:r>
            <a:r>
              <a:rPr lang="en-US" sz="1200" dirty="0">
                <a:latin typeface="Lucida Console"/>
                <a:ea typeface="+mn-lt"/>
                <a:cs typeface="+mn-lt"/>
              </a:rPr>
              <a:t>(shapefile,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df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by= c("PLN_AREA_N" = "Planning Area"))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# color the polygon with data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tmap_options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check.and.fix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TRUE)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tmap_mode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("view")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qtm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data_map_area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fill="price", fill.id = "PLN_AREA_N", title = "Transaction Price by Region")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D4734-A416-0472-468E-ED827361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05" y="1373446"/>
            <a:ext cx="5182404" cy="32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3. Hands-on 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1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7CF8-A677-EB55-A087-76BA0E45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53C4-598E-0C1B-9D0D-9B7818D4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Explore data</a:t>
            </a:r>
          </a:p>
          <a:p>
            <a:pPr marL="514350" indent="-514350">
              <a:buAutoNum type="arabicPeriod"/>
            </a:pPr>
            <a:r>
              <a:rPr lang="en-US" dirty="0"/>
              <a:t>Design visualization</a:t>
            </a:r>
          </a:p>
          <a:p>
            <a:pPr marL="514350" indent="-514350">
              <a:buAutoNum type="arabicPeriod"/>
            </a:pPr>
            <a:r>
              <a:rPr lang="en-US" dirty="0"/>
              <a:t>Design app lay-out</a:t>
            </a:r>
          </a:p>
          <a:p>
            <a:pPr marL="514350" indent="-514350">
              <a:buAutoNum type="arabicPeriod"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Dotum" panose="020B0600000101010101" pitchFamily="34" charset="-127"/>
              </a:rPr>
              <a:t>Create interactive </a:t>
            </a:r>
            <a:r>
              <a:rPr kumimoji="0" 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Dotum" panose="020B0600000101010101" pitchFamily="34" charset="-127"/>
              </a:rPr>
              <a:t>RShiny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Dotum" panose="020B0600000101010101" pitchFamily="34" charset="-127"/>
              </a:rPr>
              <a:t> app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3CB8F-447F-4402-ABB3-C1CF82E4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17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372860" y="120338"/>
            <a:ext cx="59237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1. Explore data -Loading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7004052" y="5029603"/>
            <a:ext cx="5759271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read_csv</a:t>
            </a:r>
            <a:r>
              <a:rPr lang="en-US" dirty="0">
                <a:ea typeface="+mn-lt"/>
                <a:cs typeface="+mn-lt"/>
              </a:rPr>
              <a:t>(): comma separated (CSV) files</a:t>
            </a:r>
            <a:endParaRPr lang="en-US" dirty="0"/>
          </a:p>
          <a:p>
            <a:r>
              <a:rPr lang="en-US" dirty="0" err="1">
                <a:solidFill>
                  <a:srgbClr val="000000"/>
                </a:solidFill>
                <a:cs typeface="Calibri"/>
              </a:rPr>
              <a:t>read_excel</a:t>
            </a:r>
            <a:r>
              <a:rPr lang="en-US" dirty="0">
                <a:solidFill>
                  <a:srgbClr val="000000"/>
                </a:solidFill>
                <a:cs typeface="Calibri"/>
              </a:rPr>
              <a:t>(): </a:t>
            </a:r>
            <a:r>
              <a:rPr lang="en-US" dirty="0" err="1">
                <a:ea typeface="+mn-lt"/>
                <a:cs typeface="+mn-lt"/>
              </a:rPr>
              <a:t>xls</a:t>
            </a:r>
            <a:r>
              <a:rPr lang="en-US" dirty="0">
                <a:ea typeface="+mn-lt"/>
                <a:cs typeface="+mn-lt"/>
              </a:rPr>
              <a:t> and xlsx files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read_tsv</a:t>
            </a:r>
            <a:r>
              <a:rPr lang="en-US" dirty="0">
                <a:ea typeface="+mn-lt"/>
                <a:cs typeface="+mn-lt"/>
              </a:rPr>
              <a:t>(): tab separated files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read_delim</a:t>
            </a:r>
            <a:r>
              <a:rPr lang="en-US" dirty="0">
                <a:ea typeface="+mn-lt"/>
                <a:cs typeface="+mn-lt"/>
              </a:rPr>
              <a:t>(): general delimited files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20FC-5846-F6AF-12A0-7B920075267D}"/>
              </a:ext>
            </a:extLst>
          </p:cNvPr>
          <p:cNvSpPr txBox="1"/>
          <p:nvPr/>
        </p:nvSpPr>
        <p:spPr>
          <a:xfrm>
            <a:off x="374612" y="5143954"/>
            <a:ext cx="632052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#Method 2: save the file in the same directory as R project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ec_geo2 &lt;-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read_xlsx</a:t>
            </a:r>
            <a:r>
              <a:rPr lang="en-US" sz="1600" dirty="0">
                <a:latin typeface="Lucida Console"/>
                <a:ea typeface="+mn-lt"/>
                <a:cs typeface="+mn-lt"/>
              </a:rPr>
              <a:t>("ec_geo2.xlsx")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6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read_csv</a:t>
            </a:r>
            <a:r>
              <a:rPr lang="en-US" sz="1600" dirty="0">
                <a:latin typeface="Lucida Console"/>
                <a:ea typeface="+mn-lt"/>
                <a:cs typeface="+mn-lt"/>
              </a:rPr>
              <a:t>('ec_data_workshop.csv')</a:t>
            </a:r>
            <a:endParaRPr lang="en-US" sz="1600" dirty="0">
              <a:latin typeface="Lucida Consol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8F5B9-FE19-CA48-0C6B-6A6177AA5C56}"/>
              </a:ext>
            </a:extLst>
          </p:cNvPr>
          <p:cNvSpPr txBox="1"/>
          <p:nvPr/>
        </p:nvSpPr>
        <p:spPr>
          <a:xfrm>
            <a:off x="377885" y="3231906"/>
            <a:ext cx="631745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600" dirty="0">
                <a:solidFill>
                  <a:srgbClr val="70AD47"/>
                </a:solidFill>
                <a:latin typeface="Lucida Console"/>
                <a:ea typeface="Segoe UI"/>
                <a:cs typeface="Segoe UI"/>
              </a:rPr>
              <a:t>#Method 1: copy the whole file path</a:t>
            </a:r>
            <a:r>
              <a:rPr lang="en-US" sz="1600" dirty="0">
                <a:latin typeface="Lucida Console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dirty="0">
                <a:solidFill>
                  <a:srgbClr val="70AD47"/>
                </a:solidFill>
                <a:latin typeface="Lucida Console"/>
                <a:ea typeface="Segoe UI"/>
                <a:cs typeface="Segoe UI"/>
              </a:rPr>
              <a:t>#Remember to switch \ to /</a:t>
            </a:r>
            <a:r>
              <a:rPr lang="en-US" sz="1600" dirty="0">
                <a:latin typeface="Lucida Console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dirty="0">
                <a:latin typeface="Lucida Console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dirty="0" err="1">
                <a:latin typeface="Lucida Console"/>
                <a:ea typeface="Segoe UI"/>
                <a:cs typeface="Segoe UI"/>
              </a:rPr>
              <a:t>ec_data</a:t>
            </a:r>
            <a:r>
              <a:rPr lang="en-US" sz="1600" dirty="0">
                <a:latin typeface="Lucida Console"/>
                <a:ea typeface="Segoe UI"/>
                <a:cs typeface="Segoe UI"/>
              </a:rPr>
              <a:t>&lt;-read.csv(</a:t>
            </a:r>
            <a:r>
              <a:rPr lang="en-US" sz="1600" dirty="0">
                <a:solidFill>
                  <a:srgbClr val="FF0000"/>
                </a:solidFill>
                <a:latin typeface="Lucida Console"/>
                <a:ea typeface="Segoe UI"/>
                <a:cs typeface="Segoe UI"/>
              </a:rPr>
              <a:t>"C:/Users/User/Desktop/MITB Program/TA for ASAR/Workshop 2 </a:t>
            </a:r>
            <a:r>
              <a:rPr lang="en-US" sz="1600" dirty="0" err="1">
                <a:solidFill>
                  <a:srgbClr val="FF0000"/>
                </a:solidFill>
                <a:latin typeface="Lucida Console"/>
                <a:ea typeface="Segoe UI"/>
                <a:cs typeface="Segoe UI"/>
              </a:rPr>
              <a:t>handson</a:t>
            </a:r>
            <a:r>
              <a:rPr lang="en-US" sz="1600" dirty="0">
                <a:solidFill>
                  <a:srgbClr val="FF0000"/>
                </a:solidFill>
                <a:latin typeface="Lucida Console"/>
                <a:ea typeface="Segoe UI"/>
                <a:cs typeface="Segoe UI"/>
              </a:rPr>
              <a:t>/</a:t>
            </a:r>
            <a:r>
              <a:rPr lang="en-US" sz="1600" dirty="0">
                <a:latin typeface="Lucida Console"/>
                <a:ea typeface="Segoe UI"/>
                <a:cs typeface="Segoe UI"/>
              </a:rPr>
              <a:t>ec_data_workshop.csv</a:t>
            </a:r>
            <a:r>
              <a:rPr lang="en-US" sz="1600" dirty="0">
                <a:solidFill>
                  <a:srgbClr val="FF0000"/>
                </a:solidFill>
                <a:latin typeface="Lucida Console"/>
                <a:ea typeface="Segoe UI"/>
                <a:cs typeface="Segoe UI"/>
              </a:rPr>
              <a:t>"</a:t>
            </a:r>
            <a:r>
              <a:rPr lang="en-US" sz="1600" dirty="0">
                <a:latin typeface="Lucida Console"/>
                <a:ea typeface="Segoe UI"/>
                <a:cs typeface="Segoe UI"/>
              </a:rPr>
              <a:t>)</a:t>
            </a:r>
            <a:endParaRPr lang="en-US" sz="16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5B7D1-37B6-498F-F410-AEEAAE3D490D}"/>
              </a:ext>
            </a:extLst>
          </p:cNvPr>
          <p:cNvSpPr txBox="1"/>
          <p:nvPr/>
        </p:nvSpPr>
        <p:spPr>
          <a:xfrm>
            <a:off x="369277" y="1014046"/>
            <a:ext cx="632459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#Load all libraries to be used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library(shiny)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shinydashboard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tidyverse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readxl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library(leaflet)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leaflet.extras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sz="1600" dirty="0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4564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18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372861" y="120338"/>
            <a:ext cx="4384334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1. Explore data -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/>
                <a:ea typeface="Dotum"/>
              </a:rPr>
              <a:t>D</a:t>
            </a:r>
            <a:r>
              <a:rPr lang="en-US" sz="2800" b="1" dirty="0" err="1">
                <a:latin typeface="Dotum"/>
                <a:ea typeface="Dotum"/>
              </a:rPr>
              <a:t>ata</a:t>
            </a:r>
            <a:r>
              <a:rPr lang="en-US" sz="2800" b="1" dirty="0">
                <a:latin typeface="Dotum"/>
                <a:ea typeface="Dotum"/>
              </a:rPr>
              <a:t>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368791" y="914802"/>
            <a:ext cx="5759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44EF2-E942-5DBD-78FE-E64F9C264BEF}"/>
              </a:ext>
            </a:extLst>
          </p:cNvPr>
          <p:cNvSpPr txBox="1"/>
          <p:nvPr/>
        </p:nvSpPr>
        <p:spPr>
          <a:xfrm>
            <a:off x="589084" y="1761391"/>
            <a:ext cx="28164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#Check all variables </a:t>
            </a:r>
          </a:p>
          <a:p>
            <a:r>
              <a:rPr lang="en-US" sz="1600" dirty="0">
                <a:latin typeface="Lucida Console"/>
                <a:cs typeface="Calibri"/>
              </a:rPr>
              <a:t>glimpse(</a:t>
            </a:r>
            <a:r>
              <a:rPr lang="en-US" sz="1600" dirty="0" err="1">
                <a:latin typeface="Lucida Console"/>
                <a:cs typeface="Calibri"/>
              </a:rPr>
              <a:t>ec_data</a:t>
            </a:r>
            <a:r>
              <a:rPr lang="en-US" sz="1600" dirty="0">
                <a:latin typeface="Lucida Console"/>
                <a:cs typeface="Calibri"/>
              </a:rPr>
              <a:t>)</a:t>
            </a:r>
          </a:p>
        </p:txBody>
      </p:sp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1F186D-6A62-65E2-4579-2A2C1467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893" y="-4102"/>
            <a:ext cx="7209691" cy="6737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40A2C-41AC-FCB0-F184-F0184DAC4214}"/>
              </a:ext>
            </a:extLst>
          </p:cNvPr>
          <p:cNvSpPr txBox="1"/>
          <p:nvPr/>
        </p:nvSpPr>
        <p:spPr>
          <a:xfrm>
            <a:off x="468923" y="952499"/>
            <a:ext cx="37953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51 variables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8,429 observations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337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19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372861" y="120338"/>
            <a:ext cx="65141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2. Data visualization – scatter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368791" y="914802"/>
            <a:ext cx="5759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44EF2-E942-5DBD-78FE-E64F9C264BEF}"/>
              </a:ext>
            </a:extLst>
          </p:cNvPr>
          <p:cNvSpPr txBox="1"/>
          <p:nvPr/>
        </p:nvSpPr>
        <p:spPr>
          <a:xfrm>
            <a:off x="366346" y="800099"/>
            <a:ext cx="900625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#Analyse sale trend by planning region and sale year </a:t>
            </a: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600" dirty="0">
                <a:latin typeface="Lucida Console"/>
                <a:ea typeface="+mn-lt"/>
                <a:cs typeface="+mn-lt"/>
              </a:rPr>
              <a:t> %&gt;% 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600" dirty="0">
                <a:latin typeface="Lucida Console"/>
                <a:ea typeface="+mn-lt"/>
                <a:cs typeface="+mn-lt"/>
              </a:rPr>
              <a:t>(`Planning Region`,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Sale_Year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) %&gt;% 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region_value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 = mean(`Unit Price ($ </a:t>
            </a:r>
            <a:r>
              <a:rPr lang="en-US" sz="1600" err="1">
                <a:latin typeface="Lucida Console"/>
                <a:ea typeface="+mn-lt"/>
                <a:cs typeface="+mn-lt"/>
              </a:rPr>
              <a:t>psm</a:t>
            </a:r>
            <a:r>
              <a:rPr lang="en-US" sz="1600" dirty="0">
                <a:latin typeface="Lucida Console"/>
                <a:ea typeface="+mn-lt"/>
                <a:cs typeface="+mn-lt"/>
              </a:rPr>
              <a:t>)`, na.rm = T))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(x=</a:t>
            </a:r>
            <a:r>
              <a:rPr lang="en-US" sz="1600" err="1">
                <a:latin typeface="Lucida Console"/>
                <a:ea typeface="+mn-lt"/>
                <a:cs typeface="+mn-lt"/>
              </a:rPr>
              <a:t>Sale_Year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y=</a:t>
            </a:r>
            <a:r>
              <a:rPr lang="en-US" sz="1600" err="1">
                <a:latin typeface="Lucida Console"/>
                <a:ea typeface="+mn-lt"/>
                <a:cs typeface="+mn-lt"/>
              </a:rPr>
              <a:t>region_value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</a:t>
            </a:r>
            <a:r>
              <a:rPr lang="en-US" sz="160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latin typeface="Lucida Console"/>
                <a:ea typeface="+mn-lt"/>
                <a:cs typeface="+mn-lt"/>
              </a:rPr>
              <a:t>=`Planning Region`))+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()+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geom_smooth</a:t>
            </a:r>
            <a:r>
              <a:rPr lang="en-US" sz="1600" dirty="0">
                <a:latin typeface="Lucida Console"/>
                <a:ea typeface="+mn-lt"/>
                <a:cs typeface="+mn-lt"/>
              </a:rPr>
              <a:t>(method=</a:t>
            </a:r>
            <a:r>
              <a:rPr lang="en-US" sz="1600" err="1">
                <a:latin typeface="Lucida Console"/>
                <a:ea typeface="+mn-lt"/>
                <a:cs typeface="+mn-lt"/>
              </a:rPr>
              <a:t>lm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se=F)</a:t>
            </a:r>
            <a:endParaRPr lang="en-US">
              <a:latin typeface="Lucida Console"/>
            </a:endParaRPr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12D24B-8AD8-C82A-0BAB-4C610068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8" y="3064378"/>
            <a:ext cx="5673969" cy="346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93C8C-CDAF-2FC8-B25E-80FED1E43A16}"/>
              </a:ext>
            </a:extLst>
          </p:cNvPr>
          <p:cNvSpPr txBox="1"/>
          <p:nvPr/>
        </p:nvSpPr>
        <p:spPr>
          <a:xfrm>
            <a:off x="9483968" y="1532792"/>
            <a:ext cx="21248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Remove NA values to calculate mean price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01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1. </a:t>
            </a:r>
            <a:r>
              <a:rPr lang="en-US" sz="3600" b="1" dirty="0" err="1">
                <a:solidFill>
                  <a:schemeClr val="bg1"/>
                </a:solidFill>
                <a:latin typeface="Arial"/>
                <a:cs typeface="Arial"/>
              </a:rPr>
              <a:t>ggplot</a:t>
            </a:r>
          </a:p>
        </p:txBody>
      </p:sp>
      <p:pic>
        <p:nvPicPr>
          <p:cNvPr id="8" name="Graphic 7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3C4E34EE-BD06-9540-BF01-2C4A815A97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9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877E6EC3-5E3B-4317-99ED-55938B113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368791" y="914802"/>
            <a:ext cx="5759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44EF2-E942-5DBD-78FE-E64F9C264BEF}"/>
              </a:ext>
            </a:extLst>
          </p:cNvPr>
          <p:cNvSpPr txBox="1"/>
          <p:nvPr/>
        </p:nvSpPr>
        <p:spPr>
          <a:xfrm>
            <a:off x="436684" y="999391"/>
            <a:ext cx="10237176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#Analyse average sales price by floor level </a:t>
            </a:r>
            <a:endParaRPr lang="en-US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600" dirty="0">
                <a:latin typeface="Lucida Console"/>
                <a:ea typeface="+mn-lt"/>
                <a:cs typeface="+mn-lt"/>
              </a:rPr>
              <a:t> %&gt;% 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Floor_Level</a:t>
            </a:r>
            <a:r>
              <a:rPr lang="en-US" sz="1600" dirty="0">
                <a:latin typeface="Lucida Console"/>
                <a:ea typeface="+mn-lt"/>
                <a:cs typeface="+mn-lt"/>
              </a:rPr>
              <a:t>) %&gt;% 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filter(`Completion Date` != 'Uncompleted', `Completion Date` != 'Unknown') %&gt;% 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basket_value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 = mean(`Unit Price ($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psm</a:t>
            </a:r>
            <a:r>
              <a:rPr lang="en-US" sz="1600" dirty="0">
                <a:latin typeface="Lucida Console"/>
                <a:ea typeface="+mn-lt"/>
                <a:cs typeface="+mn-lt"/>
              </a:rPr>
              <a:t>)`, na.rm = T)) %&gt;% 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Floor_Level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basket_value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))+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geom_col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aes_string</a:t>
            </a:r>
            <a:r>
              <a:rPr lang="en-US" sz="1600" dirty="0">
                <a:latin typeface="Lucida Console"/>
                <a:ea typeface="+mn-lt"/>
                <a:cs typeface="+mn-lt"/>
              </a:rPr>
              <a:t>(fill='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Floor_Level</a:t>
            </a:r>
            <a:r>
              <a:rPr lang="en-US" sz="1600" dirty="0">
                <a:latin typeface="Lucida Console"/>
                <a:ea typeface="+mn-lt"/>
                <a:cs typeface="+mn-lt"/>
              </a:rPr>
              <a:t>'))</a:t>
            </a:r>
            <a:endParaRPr lang="en-US" dirty="0">
              <a:latin typeface="Lucida Console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F697DEF9-002C-7D14-5D3D-9B0B4CB37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81" y="3032613"/>
            <a:ext cx="2933700" cy="1261696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CAE9353-30C8-38C5-CC53-7569C3F18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539" y="2955987"/>
            <a:ext cx="6330461" cy="381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F86EC-010E-C761-0AC5-D452AFF85ABF}"/>
              </a:ext>
            </a:extLst>
          </p:cNvPr>
          <p:cNvSpPr txBox="1"/>
          <p:nvPr/>
        </p:nvSpPr>
        <p:spPr>
          <a:xfrm>
            <a:off x="515815" y="4665785"/>
            <a:ext cx="279888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Try it yourself: </a:t>
            </a:r>
            <a:endParaRPr lang="en-US"/>
          </a:p>
          <a:p>
            <a:r>
              <a:rPr lang="en-US" dirty="0">
                <a:ea typeface="Calibri"/>
                <a:cs typeface="Calibri"/>
              </a:rPr>
              <a:t>Plot bar chart for the mean unit price per square meter by: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Distance from MRT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Completion Date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4B9984-AECC-D079-03CD-5A4356A70316}"/>
              </a:ext>
            </a:extLst>
          </p:cNvPr>
          <p:cNvSpPr txBox="1">
            <a:spLocks/>
          </p:cNvSpPr>
          <p:nvPr/>
        </p:nvSpPr>
        <p:spPr>
          <a:xfrm>
            <a:off x="372861" y="120338"/>
            <a:ext cx="65141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2. Data visualization – bar chart</a:t>
            </a:r>
          </a:p>
        </p:txBody>
      </p:sp>
    </p:spTree>
    <p:extLst>
      <p:ext uri="{BB962C8B-B14F-4D97-AF65-F5344CB8AC3E}">
        <p14:creationId xmlns:p14="http://schemas.microsoft.com/office/powerpoint/2010/main" val="364170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6341-64DB-45CA-813D-E46F1CAC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83294-E305-56AD-FC81-4B6059F589A6}"/>
              </a:ext>
            </a:extLst>
          </p:cNvPr>
          <p:cNvSpPr txBox="1">
            <a:spLocks/>
          </p:cNvSpPr>
          <p:nvPr/>
        </p:nvSpPr>
        <p:spPr>
          <a:xfrm>
            <a:off x="372861" y="120338"/>
            <a:ext cx="65141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2. Data visualization -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E5A1BD-D190-ABDE-6119-95955D22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16" y="943744"/>
            <a:ext cx="3787484" cy="23480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D998A0-13BC-3A54-E578-EB518B43DD09}"/>
              </a:ext>
            </a:extLst>
          </p:cNvPr>
          <p:cNvSpPr txBox="1"/>
          <p:nvPr/>
        </p:nvSpPr>
        <p:spPr>
          <a:xfrm>
            <a:off x="521970" y="947619"/>
            <a:ext cx="758571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ec_geo2 &lt;- </a:t>
            </a:r>
            <a:r>
              <a:rPr lang="en-US" sz="1600" dirty="0" err="1">
                <a:latin typeface="Lucida Console" panose="020B0609040504020204" pitchFamily="49" charset="0"/>
              </a:rPr>
              <a:t>read_xlsx</a:t>
            </a:r>
            <a:r>
              <a:rPr lang="en-US" sz="1600" dirty="0">
                <a:latin typeface="Lucida Console" panose="020B0609040504020204" pitchFamily="49" charset="0"/>
              </a:rPr>
              <a:t>("data/ec_geo2.xlsx")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pal &lt;- </a:t>
            </a:r>
            <a:r>
              <a:rPr lang="en-US" sz="1600" dirty="0" err="1">
                <a:latin typeface="Lucida Console" panose="020B0609040504020204" pitchFamily="49" charset="0"/>
              </a:rPr>
              <a:t>colorFactor</a:t>
            </a:r>
            <a:r>
              <a:rPr lang="en-US" sz="1600" dirty="0">
                <a:latin typeface="Lucida Console" panose="020B0609040504020204" pitchFamily="49" charset="0"/>
              </a:rPr>
              <a:t>(palette = c("red", "green",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           "blue", "orange", "purple"),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levels = c("East Region",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         "North East Region",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         "West Region", "North Region",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             "Central Region"))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display_map</a:t>
            </a:r>
            <a:r>
              <a:rPr lang="en-US" sz="1600" dirty="0">
                <a:latin typeface="Lucida Console" panose="020B0609040504020204" pitchFamily="49" charset="0"/>
              </a:rPr>
              <a:t> &lt;- ec_geo2 %&gt;%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filter(`Planning Region` == "North Region") %&gt;%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leaflet() %&gt;% 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setView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lng</a:t>
            </a:r>
            <a:r>
              <a:rPr lang="en-US" sz="1600" dirty="0">
                <a:latin typeface="Lucida Console" panose="020B0609040504020204" pitchFamily="49" charset="0"/>
              </a:rPr>
              <a:t> = 103.8522, </a:t>
            </a:r>
            <a:r>
              <a:rPr lang="en-US" sz="1600" dirty="0" err="1">
                <a:latin typeface="Lucida Console" panose="020B0609040504020204" pitchFamily="49" charset="0"/>
              </a:rPr>
              <a:t>lat</a:t>
            </a:r>
            <a:r>
              <a:rPr lang="en-US" sz="1600" dirty="0">
                <a:latin typeface="Lucida Console" panose="020B0609040504020204" pitchFamily="49" charset="0"/>
              </a:rPr>
              <a:t> = 1.347510, zoom = 11) %&gt;% 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addTiles</a:t>
            </a:r>
            <a:r>
              <a:rPr lang="en-US" sz="1600" dirty="0">
                <a:latin typeface="Lucida Console" panose="020B0609040504020204" pitchFamily="49" charset="0"/>
              </a:rPr>
              <a:t>() %&gt;% 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addCircleMarkers</a:t>
            </a:r>
            <a:r>
              <a:rPr lang="en-US" sz="1600" dirty="0">
                <a:latin typeface="Lucida Console" panose="020B0609040504020204" pitchFamily="49" charset="0"/>
              </a:rPr>
              <a:t>(label = ~ </a:t>
            </a:r>
            <a:r>
              <a:rPr lang="en-US" sz="1600" dirty="0" err="1">
                <a:latin typeface="Lucida Console" panose="020B0609040504020204" pitchFamily="49" charset="0"/>
              </a:rPr>
              <a:t>pjname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color = ~ pal(`Planning Region`),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 radius = 3, </a:t>
            </a:r>
            <a:r>
              <a:rPr lang="en-US" sz="1600" dirty="0" err="1">
                <a:latin typeface="Lucida Console" panose="020B0609040504020204" pitchFamily="49" charset="0"/>
              </a:rPr>
              <a:t>fillOpacity</a:t>
            </a:r>
            <a:r>
              <a:rPr lang="en-US" sz="1600" dirty="0">
                <a:latin typeface="Lucida Console" panose="020B0609040504020204" pitchFamily="49" charset="0"/>
              </a:rPr>
              <a:t> = 0.5) %&gt;% 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addLegend</a:t>
            </a:r>
            <a:r>
              <a:rPr lang="en-US" sz="1600" dirty="0">
                <a:latin typeface="Lucida Console" panose="020B0609040504020204" pitchFamily="49" charset="0"/>
              </a:rPr>
              <a:t>("</a:t>
            </a:r>
            <a:r>
              <a:rPr lang="en-US" sz="1600" dirty="0" err="1">
                <a:latin typeface="Lucida Console" panose="020B0609040504020204" pitchFamily="49" charset="0"/>
              </a:rPr>
              <a:t>bottomleft</a:t>
            </a:r>
            <a:r>
              <a:rPr lang="en-US" sz="1600" dirty="0">
                <a:latin typeface="Lucida Console" panose="020B0609040504020204" pitchFamily="49" charset="0"/>
              </a:rPr>
              <a:t>", pal = pal,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values = ~`Planning Region`,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opacity = 1, #color transparency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title = "Regions")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display_map</a:t>
            </a:r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7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3. Design app lay-out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/>
              <a:ea typeface="Dot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413593-4855-84D4-7433-737A51C78FC6}"/>
              </a:ext>
            </a:extLst>
          </p:cNvPr>
          <p:cNvGrpSpPr/>
          <p:nvPr/>
        </p:nvGrpSpPr>
        <p:grpSpPr>
          <a:xfrm>
            <a:off x="527027" y="961519"/>
            <a:ext cx="6194484" cy="5154257"/>
            <a:chOff x="527027" y="885319"/>
            <a:chExt cx="7070784" cy="5659082"/>
          </a:xfrm>
        </p:grpSpPr>
        <p:pic>
          <p:nvPicPr>
            <p:cNvPr id="2" name="Picture 2" descr="Map&#10;&#10;Description automatically generated">
              <a:extLst>
                <a:ext uri="{FF2B5EF4-FFF2-40B4-BE49-F238E27FC236}">
                  <a16:creationId xmlns:a16="http://schemas.microsoft.com/office/drawing/2014/main" id="{2063D68A-8379-5676-0C50-FC533B21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027" y="885319"/>
              <a:ext cx="7070784" cy="2494827"/>
            </a:xfrm>
            <a:prstGeom prst="rect">
              <a:avLst/>
            </a:prstGeom>
          </p:spPr>
        </p:pic>
        <p:pic>
          <p:nvPicPr>
            <p:cNvPr id="3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6A4DF1E8-8A3C-4F1B-16DB-B8DB52227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3" b="-1106"/>
            <a:stretch/>
          </p:blipFill>
          <p:spPr>
            <a:xfrm>
              <a:off x="527027" y="3362260"/>
              <a:ext cx="7070784" cy="318214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854EDC8-9C9E-3D35-7F5B-2CDA8205D47A}"/>
              </a:ext>
            </a:extLst>
          </p:cNvPr>
          <p:cNvSpPr txBox="1"/>
          <p:nvPr/>
        </p:nvSpPr>
        <p:spPr>
          <a:xfrm>
            <a:off x="7779543" y="1059655"/>
            <a:ext cx="38290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Structure: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DashboardHeader</a:t>
            </a:r>
            <a:r>
              <a:rPr lang="en-US" dirty="0">
                <a:cs typeface="Calibri"/>
              </a:rPr>
              <a:t> with title </a:t>
            </a:r>
            <a:r>
              <a:rPr lang="en-US" dirty="0">
                <a:ea typeface="+mn-lt"/>
                <a:cs typeface="+mn-lt"/>
              </a:rPr>
              <a:t>'Executive Condominium Sales Analysis'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Two </a:t>
            </a:r>
            <a:r>
              <a:rPr lang="en-US" dirty="0" err="1">
                <a:cs typeface="Calibri"/>
              </a:rPr>
              <a:t>menuItems</a:t>
            </a:r>
            <a:r>
              <a:rPr lang="en-US" dirty="0">
                <a:cs typeface="Calibri"/>
              </a:rPr>
              <a:t> under </a:t>
            </a:r>
            <a:r>
              <a:rPr lang="en-US" dirty="0" err="1">
                <a:cs typeface="Calibri"/>
              </a:rPr>
              <a:t>sidebarMenu</a:t>
            </a:r>
            <a:r>
              <a:rPr lang="en-US" dirty="0">
                <a:cs typeface="Calibri"/>
              </a:rPr>
              <a:t>: Introduction and Descriptive 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DashboardBody</a:t>
            </a:r>
            <a:r>
              <a:rPr lang="en-US" dirty="0">
                <a:cs typeface="Calibri"/>
              </a:rPr>
              <a:t>: two </a:t>
            </a:r>
            <a:r>
              <a:rPr lang="en-US" dirty="0" err="1">
                <a:cs typeface="Calibri"/>
              </a:rPr>
              <a:t>tabItems</a:t>
            </a:r>
            <a:r>
              <a:rPr lang="en-US" dirty="0">
                <a:cs typeface="Calibri"/>
              </a:rPr>
              <a:t> to match with two </a:t>
            </a:r>
            <a:r>
              <a:rPr lang="en-US" dirty="0" err="1">
                <a:cs typeface="Calibri"/>
              </a:rPr>
              <a:t>menuItems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72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4EDC8-9C9E-3D35-7F5B-2CDA8205D47A}"/>
              </a:ext>
            </a:extLst>
          </p:cNvPr>
          <p:cNvSpPr txBox="1"/>
          <p:nvPr/>
        </p:nvSpPr>
        <p:spPr>
          <a:xfrm>
            <a:off x="7779543" y="1059655"/>
            <a:ext cx="38290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Structure: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DashboardHeader</a:t>
            </a:r>
            <a:r>
              <a:rPr lang="en-US" dirty="0">
                <a:cs typeface="Calibri"/>
              </a:rPr>
              <a:t> with title </a:t>
            </a:r>
            <a:r>
              <a:rPr lang="en-US" dirty="0">
                <a:ea typeface="+mn-lt"/>
                <a:cs typeface="+mn-lt"/>
              </a:rPr>
              <a:t>'Executive Condominium Sales Analysis'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Two </a:t>
            </a:r>
            <a:r>
              <a:rPr lang="en-US" dirty="0" err="1">
                <a:cs typeface="Calibri"/>
              </a:rPr>
              <a:t>menuItems</a:t>
            </a:r>
            <a:r>
              <a:rPr lang="en-US" dirty="0">
                <a:cs typeface="Calibri"/>
              </a:rPr>
              <a:t> under </a:t>
            </a:r>
            <a:r>
              <a:rPr lang="en-US" dirty="0" err="1">
                <a:cs typeface="Calibri"/>
              </a:rPr>
              <a:t>sidebarMenu</a:t>
            </a:r>
            <a:r>
              <a:rPr lang="en-US" dirty="0">
                <a:cs typeface="Calibri"/>
              </a:rPr>
              <a:t>: Introduction and Descriptive 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DashboardBody</a:t>
            </a:r>
            <a:r>
              <a:rPr lang="en-US" dirty="0">
                <a:cs typeface="Calibri"/>
              </a:rPr>
              <a:t>: two </a:t>
            </a:r>
            <a:r>
              <a:rPr lang="en-US" dirty="0" err="1">
                <a:cs typeface="Calibri"/>
              </a:rPr>
              <a:t>tabItems</a:t>
            </a:r>
            <a:r>
              <a:rPr lang="en-US" dirty="0">
                <a:cs typeface="Calibri"/>
              </a:rPr>
              <a:t> to match with two </a:t>
            </a:r>
            <a:r>
              <a:rPr lang="en-US" dirty="0" err="1">
                <a:cs typeface="Calibri"/>
              </a:rPr>
              <a:t>menuItems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DA67E0-0BA0-99D6-B879-384DB8B16AA5}"/>
              </a:ext>
            </a:extLst>
          </p:cNvPr>
          <p:cNvGrpSpPr/>
          <p:nvPr/>
        </p:nvGrpSpPr>
        <p:grpSpPr>
          <a:xfrm>
            <a:off x="304800" y="1022198"/>
            <a:ext cx="7391400" cy="5249152"/>
            <a:chOff x="381000" y="1060298"/>
            <a:chExt cx="7073900" cy="4690352"/>
          </a:xfrm>
        </p:grpSpPr>
        <p:pic>
          <p:nvPicPr>
            <p:cNvPr id="7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7E835A1C-DCD1-FBE6-5167-79D3D8F0F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66" t="-428" r="66" b="65836"/>
            <a:stretch/>
          </p:blipFill>
          <p:spPr>
            <a:xfrm>
              <a:off x="382172" y="1060298"/>
              <a:ext cx="7069022" cy="1233947"/>
            </a:xfrm>
            <a:prstGeom prst="rect">
              <a:avLst/>
            </a:prstGeom>
          </p:spPr>
        </p:pic>
        <p:pic>
          <p:nvPicPr>
            <p:cNvPr id="11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EF5C0607-377E-EFE9-627A-6D705276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237649"/>
              <a:ext cx="7073900" cy="351300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31C049-EEA9-88D2-2418-46EB686556D4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3. Design app lay-out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/>
              <a:ea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11795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4EDC8-9C9E-3D35-7F5B-2CDA8205D47A}"/>
              </a:ext>
            </a:extLst>
          </p:cNvPr>
          <p:cNvSpPr txBox="1"/>
          <p:nvPr/>
        </p:nvSpPr>
        <p:spPr>
          <a:xfrm>
            <a:off x="7779543" y="1059655"/>
            <a:ext cx="38290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Structure: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DashboardHeader</a:t>
            </a:r>
            <a:r>
              <a:rPr lang="en-US" dirty="0">
                <a:cs typeface="Calibri"/>
              </a:rPr>
              <a:t> with title </a:t>
            </a:r>
            <a:r>
              <a:rPr lang="en-US" dirty="0">
                <a:ea typeface="+mn-lt"/>
                <a:cs typeface="+mn-lt"/>
              </a:rPr>
              <a:t>'Executive Condominium Sales Analysis'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Two </a:t>
            </a:r>
            <a:r>
              <a:rPr lang="en-US" dirty="0" err="1">
                <a:cs typeface="Calibri"/>
              </a:rPr>
              <a:t>menuItems</a:t>
            </a:r>
            <a:r>
              <a:rPr lang="en-US" dirty="0">
                <a:cs typeface="Calibri"/>
              </a:rPr>
              <a:t> under </a:t>
            </a:r>
            <a:r>
              <a:rPr lang="en-US" dirty="0" err="1">
                <a:cs typeface="Calibri"/>
              </a:rPr>
              <a:t>sidebarMenu</a:t>
            </a:r>
            <a:r>
              <a:rPr lang="en-US" dirty="0">
                <a:cs typeface="Calibri"/>
              </a:rPr>
              <a:t>: Introduction and Descriptive 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DashboardBody</a:t>
            </a:r>
            <a:r>
              <a:rPr lang="en-US" dirty="0">
                <a:cs typeface="Calibri"/>
              </a:rPr>
              <a:t>: two </a:t>
            </a:r>
            <a:r>
              <a:rPr lang="en-US" dirty="0" err="1">
                <a:cs typeface="Calibri"/>
              </a:rPr>
              <a:t>tabItems</a:t>
            </a:r>
            <a:r>
              <a:rPr lang="en-US" dirty="0">
                <a:cs typeface="Calibri"/>
              </a:rPr>
              <a:t> to match with two </a:t>
            </a:r>
            <a:r>
              <a:rPr lang="en-US" dirty="0" err="1">
                <a:cs typeface="Calibri"/>
              </a:rPr>
              <a:t>menuItems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8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7F0DAA18-8396-BAFF-E077-9D003E8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9" y="1059683"/>
            <a:ext cx="7010400" cy="3413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0E049-3827-8513-9066-3EF010AF676C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3. Design app lay-out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/>
              <a:ea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251673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590B6B-4D41-F8E1-A0A1-23AB829E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97" y="1331088"/>
            <a:ext cx="3594320" cy="25695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0C29CD-8D09-53F6-BE48-02E2CFAC9206}"/>
              </a:ext>
            </a:extLst>
          </p:cNvPr>
          <p:cNvCxnSpPr>
            <a:cxnSpLocks/>
          </p:cNvCxnSpPr>
          <p:nvPr/>
        </p:nvCxnSpPr>
        <p:spPr>
          <a:xfrm flipH="1">
            <a:off x="5324356" y="2013993"/>
            <a:ext cx="1747775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798984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4. Create interactive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RShiny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 app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6696F-4F88-F618-2B93-68E26191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9" y="1323034"/>
            <a:ext cx="2964336" cy="26239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ACD28-EFFF-D0B9-25A7-B33B735B8744}"/>
              </a:ext>
            </a:extLst>
          </p:cNvPr>
          <p:cNvCxnSpPr>
            <a:cxnSpLocks/>
          </p:cNvCxnSpPr>
          <p:nvPr/>
        </p:nvCxnSpPr>
        <p:spPr>
          <a:xfrm flipH="1">
            <a:off x="1888605" y="215481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8ACDB21-64AD-BF8B-81E0-7E65B6EF1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92" y="1322370"/>
            <a:ext cx="4093913" cy="29580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8E698F-E69E-2EB3-3EF4-61995A78F22D}"/>
              </a:ext>
            </a:extLst>
          </p:cNvPr>
          <p:cNvCxnSpPr>
            <a:cxnSpLocks/>
          </p:cNvCxnSpPr>
          <p:nvPr/>
        </p:nvCxnSpPr>
        <p:spPr>
          <a:xfrm flipH="1">
            <a:off x="8927941" y="2631310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0461A56-D088-4DF2-6D89-E1FB6A3F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4010989"/>
            <a:ext cx="3732452" cy="26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latin typeface="Dotum"/>
                <a:ea typeface="Dotum"/>
              </a:rPr>
              <a:t>Shinydashboard</a:t>
            </a:r>
            <a:endParaRPr lang="en-US" sz="2800" b="1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8BE18-0304-261F-0835-883DF2FD4BA9}"/>
              </a:ext>
            </a:extLst>
          </p:cNvPr>
          <p:cNvSpPr txBox="1"/>
          <p:nvPr/>
        </p:nvSpPr>
        <p:spPr>
          <a:xfrm>
            <a:off x="416168" y="964222"/>
            <a:ext cx="763172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package provides a theme on top of 'Shiny', making it easy to create attractive dashboards.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Default </a:t>
            </a:r>
            <a:r>
              <a:rPr lang="en-US" dirty="0" err="1">
                <a:ea typeface="Calibri"/>
                <a:cs typeface="Calibri"/>
              </a:rPr>
              <a:t>dashboardPage</a:t>
            </a:r>
            <a:r>
              <a:rPr lang="en-US" dirty="0">
                <a:ea typeface="Calibri"/>
                <a:cs typeface="Calibri"/>
              </a:rPr>
              <a:t>(skin="blue") 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Other color themes(skins) includes black, purple, green, red and yellow: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  <a:hlinkClick r:id="rId2"/>
              </a:rPr>
              <a:t>https</a:t>
            </a:r>
            <a:r>
              <a:rPr lang="en-US" dirty="0">
                <a:ea typeface="+mn-lt"/>
                <a:cs typeface="+mn-lt"/>
                <a:hlinkClick r:id="rId2"/>
              </a:rPr>
              <a:t>://rstudio.github.io/shinydashboard/appearance.html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An example: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3"/>
              </a:rPr>
              <a:t>https://gallery.shinyapps.io/087-crandash/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049EE4-C315-745D-1F60-BCE82BC92C83}"/>
              </a:ext>
            </a:extLst>
          </p:cNvPr>
          <p:cNvSpPr txBox="1"/>
          <p:nvPr/>
        </p:nvSpPr>
        <p:spPr>
          <a:xfrm>
            <a:off x="471854" y="3171092"/>
            <a:ext cx="568276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 The </a:t>
            </a:r>
            <a:r>
              <a:rPr lang="en-US" sz="1600" err="1">
                <a:solidFill>
                  <a:schemeClr val="accent6"/>
                </a:solidFill>
                <a:latin typeface="Lucida Console"/>
              </a:rPr>
              <a:t>dashboardPage</a:t>
            </a:r>
            <a:r>
              <a:rPr lang="en-US" sz="1600" dirty="0">
                <a:solidFill>
                  <a:schemeClr val="accent6"/>
                </a:solidFill>
                <a:latin typeface="Lucida Console"/>
              </a:rPr>
              <a:t>()</a:t>
            </a:r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 function expects three components: a header, sidebar, and body:</a:t>
            </a:r>
            <a:endParaRPr lang="en-US" sz="16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 err="1">
                <a:latin typeface="Lucida Console"/>
              </a:rPr>
              <a:t>ui</a:t>
            </a:r>
            <a:r>
              <a:rPr lang="en-US" sz="1600" dirty="0">
                <a:latin typeface="Lucida Console"/>
              </a:rPr>
              <a:t>&lt;-</a:t>
            </a:r>
            <a:r>
              <a:rPr lang="en-US" sz="1600" dirty="0" err="1">
                <a:latin typeface="Lucida Console"/>
              </a:rPr>
              <a:t>dashboardPage</a:t>
            </a:r>
            <a:r>
              <a:rPr lang="en-US" sz="1600" dirty="0">
                <a:latin typeface="Lucida Console"/>
              </a:rPr>
              <a:t>(
  </a:t>
            </a:r>
            <a:r>
              <a:rPr lang="en-US" sz="1600" dirty="0" err="1">
                <a:latin typeface="Lucida Console"/>
              </a:rPr>
              <a:t>dashboardHeader</a:t>
            </a:r>
            <a:r>
              <a:rPr lang="en-US" sz="1600" dirty="0">
                <a:latin typeface="Lucida Console"/>
              </a:rPr>
              <a:t>(),
  </a:t>
            </a:r>
            <a:r>
              <a:rPr lang="en-US" sz="1600" dirty="0" err="1">
                <a:latin typeface="Lucida Console"/>
              </a:rPr>
              <a:t>dashboardSidebar</a:t>
            </a:r>
            <a:r>
              <a:rPr lang="en-US" sz="1600" dirty="0">
                <a:latin typeface="Lucida Console"/>
              </a:rPr>
              <a:t>(),
  </a:t>
            </a:r>
            <a:r>
              <a:rPr lang="en-US" sz="1600" dirty="0" err="1">
                <a:latin typeface="Lucida Console"/>
              </a:rPr>
              <a:t>dashboardBody</a:t>
            </a:r>
            <a:r>
              <a:rPr lang="en-US" sz="1600" dirty="0">
                <a:latin typeface="Lucida Console"/>
              </a:rPr>
              <a:t>()
)</a:t>
            </a:r>
          </a:p>
          <a:p>
            <a:r>
              <a:rPr lang="en-US" sz="1600" dirty="0">
                <a:latin typeface="Lucida Console"/>
                <a:cs typeface="Calibri"/>
              </a:rPr>
              <a:t>server &lt;-function(</a:t>
            </a:r>
            <a:r>
              <a:rPr lang="en-US" sz="1600" err="1">
                <a:latin typeface="Lucida Console"/>
                <a:cs typeface="Calibri"/>
              </a:rPr>
              <a:t>input,output</a:t>
            </a:r>
            <a:r>
              <a:rPr lang="en-US" sz="1600" dirty="0">
                <a:latin typeface="Lucida Console"/>
                <a:cs typeface="Calibri"/>
              </a:rPr>
              <a:t>){}</a:t>
            </a:r>
          </a:p>
          <a:p>
            <a:endParaRPr lang="en-US" sz="1600" dirty="0">
              <a:latin typeface="Lucida Console"/>
              <a:cs typeface="Calibri"/>
            </a:endParaRPr>
          </a:p>
          <a:p>
            <a:r>
              <a:rPr lang="en-US" sz="1600" dirty="0" err="1">
                <a:latin typeface="Lucida Console"/>
                <a:cs typeface="Calibri"/>
              </a:rPr>
              <a:t>shinyApp</a:t>
            </a:r>
            <a:r>
              <a:rPr lang="en-US" sz="1600" dirty="0">
                <a:latin typeface="Lucida Console"/>
                <a:cs typeface="Calibri"/>
              </a:rPr>
              <a:t>(</a:t>
            </a:r>
            <a:r>
              <a:rPr lang="en-US" sz="1600" dirty="0" err="1">
                <a:latin typeface="Lucida Console"/>
                <a:cs typeface="Calibri"/>
              </a:rPr>
              <a:t>ui,server</a:t>
            </a:r>
            <a:r>
              <a:rPr lang="en-US" sz="1600" dirty="0">
                <a:latin typeface="Lucida Console"/>
                <a:cs typeface="Calibri"/>
              </a:rPr>
              <a:t>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8A88B7-0452-C833-19EE-A0306C863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615" y="176543"/>
            <a:ext cx="4021015" cy="2870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84ECF-3FE3-5B37-A848-0C6416175F45}"/>
              </a:ext>
            </a:extLst>
          </p:cNvPr>
          <p:cNvSpPr txBox="1"/>
          <p:nvPr/>
        </p:nvSpPr>
        <p:spPr>
          <a:xfrm>
            <a:off x="6477000" y="3171093"/>
            <a:ext cx="542192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</a:t>
            </a:r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For more complicated apps, splitting app into pieces can make it more readable:</a:t>
            </a:r>
            <a:endParaRPr lang="en-US" sz="1600">
              <a:solidFill>
                <a:schemeClr val="accent6"/>
              </a:solidFill>
              <a:latin typeface="Lucida Console"/>
            </a:endParaRPr>
          </a:p>
          <a:p>
            <a:endParaRPr lang="en-US" sz="1600" dirty="0">
              <a:solidFill>
                <a:schemeClr val="accent6"/>
              </a:solidFill>
              <a:latin typeface="Lucida Console"/>
              <a:cs typeface="Calibri"/>
            </a:endParaRPr>
          </a:p>
          <a:p>
            <a:r>
              <a:rPr lang="en-US" sz="1600" dirty="0">
                <a:latin typeface="Lucida Console"/>
                <a:cs typeface="Calibri"/>
              </a:rPr>
              <a:t>header &lt;- </a:t>
            </a:r>
            <a:r>
              <a:rPr lang="en-US" sz="1600" dirty="0" err="1">
                <a:latin typeface="Lucida Console"/>
                <a:cs typeface="Calibri"/>
              </a:rPr>
              <a:t>dashboardHeader</a:t>
            </a:r>
            <a:r>
              <a:rPr lang="en-US" sz="1600" dirty="0">
                <a:latin typeface="Lucida Console"/>
                <a:cs typeface="Calibri"/>
              </a:rPr>
              <a:t>()
sidebar &lt;- </a:t>
            </a:r>
            <a:r>
              <a:rPr lang="en-US" sz="1600" dirty="0" err="1">
                <a:latin typeface="Lucida Console"/>
                <a:cs typeface="Calibri"/>
              </a:rPr>
              <a:t>dashboardSidebar</a:t>
            </a:r>
            <a:r>
              <a:rPr lang="en-US" sz="1600" dirty="0">
                <a:latin typeface="Lucida Console"/>
                <a:cs typeface="Calibri"/>
              </a:rPr>
              <a:t>()
body &lt;- </a:t>
            </a:r>
            <a:r>
              <a:rPr lang="en-US" sz="1600" dirty="0" err="1">
                <a:latin typeface="Lucida Console"/>
                <a:cs typeface="Calibri"/>
              </a:rPr>
              <a:t>dashboardBody</a:t>
            </a:r>
            <a:r>
              <a:rPr lang="en-US" sz="1600" dirty="0">
                <a:latin typeface="Lucida Console"/>
                <a:cs typeface="Calibri"/>
              </a:rPr>
              <a:t>()
</a:t>
            </a:r>
            <a:r>
              <a:rPr lang="en-US" sz="1600" dirty="0" err="1">
                <a:latin typeface="Lucida Console"/>
                <a:cs typeface="Calibri"/>
              </a:rPr>
              <a:t>dashboardPage</a:t>
            </a:r>
            <a:r>
              <a:rPr lang="en-US" sz="1600" dirty="0">
                <a:latin typeface="Lucida Console"/>
                <a:cs typeface="Calibri"/>
              </a:rPr>
              <a:t>(header, sidebar, body)</a:t>
            </a:r>
            <a:endParaRPr lang="en-US" sz="1600" dirty="0"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62959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00910" y="-32964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latin typeface="Dotum"/>
                <a:ea typeface="Dotum"/>
              </a:rPr>
              <a:t>Shinydashboard</a:t>
            </a:r>
            <a:endParaRPr lang="en-US" sz="2800" b="1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C9FA6-3519-AE3D-359E-61F9910B2C72}"/>
              </a:ext>
            </a:extLst>
          </p:cNvPr>
          <p:cNvSpPr txBox="1"/>
          <p:nvPr/>
        </p:nvSpPr>
        <p:spPr>
          <a:xfrm>
            <a:off x="406644" y="571775"/>
            <a:ext cx="9661555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To install if in </a:t>
            </a:r>
            <a:r>
              <a:rPr lang="en-US" sz="1200" dirty="0" err="1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Rscript</a:t>
            </a:r>
            <a:endParaRPr lang="en-US" sz="1200" dirty="0">
              <a:solidFill>
                <a:schemeClr val="accent6"/>
              </a:solidFill>
              <a:latin typeface="Lucida Console"/>
              <a:ea typeface="Calibri"/>
              <a:cs typeface="Calibri"/>
            </a:endParaRPr>
          </a:p>
          <a:p>
            <a:r>
              <a:rPr lang="en-US" sz="1200" dirty="0" err="1">
                <a:latin typeface="Lucida Console"/>
              </a:rPr>
              <a:t>install.packages</a:t>
            </a:r>
            <a:r>
              <a:rPr lang="en-US" sz="1200" dirty="0">
                <a:latin typeface="Lucida Console"/>
              </a:rPr>
              <a:t>("</a:t>
            </a:r>
            <a:r>
              <a:rPr lang="en-US" sz="1200" dirty="0" err="1">
                <a:latin typeface="Lucida Console"/>
              </a:rPr>
              <a:t>shinydashboard</a:t>
            </a:r>
            <a:r>
              <a:rPr lang="en-US" sz="1200" dirty="0">
                <a:latin typeface="Lucida Console"/>
              </a:rPr>
              <a:t>")</a:t>
            </a:r>
          </a:p>
          <a:p>
            <a:endParaRPr lang="en-US" sz="1200" dirty="0">
              <a:latin typeface="Lucida Console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Lucida Console"/>
              </a:rPr>
              <a:t>#Basic structure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library(shiny)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shinydashboard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</a:p>
          <a:p>
            <a:endParaRPr lang="en-US" sz="1200" dirty="0">
              <a:latin typeface="Lucida Console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ui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dashboardPage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(skin = 'yellow',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dashboardHeader</a:t>
            </a:r>
            <a:r>
              <a:rPr lang="en-US" sz="1200" dirty="0">
                <a:latin typeface="Lucida Console"/>
                <a:ea typeface="+mn-lt"/>
                <a:cs typeface="+mn-lt"/>
              </a:rPr>
              <a:t>(title = 'Executive Condominium Sales Analysis',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titleWidth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400),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dashboardSidebar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sidebarMenu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menuItem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('Introduction', 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tabName</a:t>
            </a:r>
            <a:r>
              <a:rPr lang="en-US" sz="12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 = 'Introduction'</a:t>
            </a:r>
            <a:r>
              <a:rPr lang="en-US" sz="1200" dirty="0">
                <a:latin typeface="Lucida Console"/>
                <a:ea typeface="+mn-lt"/>
                <a:cs typeface="+mn-lt"/>
              </a:rPr>
              <a:t>),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menuItem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('Descriptive',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tabName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 = 'Descriptive'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    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 ),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dashboardBody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tabItems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tabItem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tabName</a:t>
            </a:r>
            <a:r>
              <a:rPr lang="en-US" sz="12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 = 'Introduction'</a:t>
            </a:r>
            <a:r>
              <a:rPr lang="en-US" sz="1200" dirty="0">
                <a:latin typeface="Lucida Console"/>
                <a:ea typeface="+mn-lt"/>
                <a:cs typeface="+mn-lt"/>
              </a:rPr>
              <a:t>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fluidPage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titlePanel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("All Executive Condominiums in Singapore")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 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 ),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tabItem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tabName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 = 'Descriptive'</a:t>
            </a:r>
            <a:r>
              <a:rPr lang="en-US" sz="1200" dirty="0">
                <a:latin typeface="Lucida Console"/>
                <a:ea typeface="+mn-lt"/>
                <a:cs typeface="+mn-lt"/>
              </a:rPr>
              <a:t>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fluidPage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titlePanel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("Descriptive Statistics"),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tabsetPanel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                                 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("Price by Factors"),</a:t>
            </a:r>
            <a:endParaRPr lang="en-US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                                 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("Sales Count by Region")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 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 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 ))))</a:t>
            </a:r>
            <a:endParaRPr lang="en-US" sz="1200" dirty="0">
              <a:latin typeface="Lucida Console"/>
            </a:endParaRPr>
          </a:p>
          <a:p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server &lt;- function(input, output) { }</a:t>
            </a:r>
          </a:p>
          <a:p>
            <a:endParaRPr lang="en-US" sz="1200" dirty="0">
              <a:latin typeface="Lucida Console"/>
            </a:endParaRP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shinyApp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ui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server)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3FAF1-2DE4-F8BC-FF56-79AD6A37463F}"/>
              </a:ext>
            </a:extLst>
          </p:cNvPr>
          <p:cNvSpPr txBox="1"/>
          <p:nvPr/>
        </p:nvSpPr>
        <p:spPr>
          <a:xfrm>
            <a:off x="4601307" y="1567961"/>
            <a:ext cx="1480038" cy="527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276BA-AA63-485D-B3B3-7508AF13FD04}"/>
              </a:ext>
            </a:extLst>
          </p:cNvPr>
          <p:cNvSpPr txBox="1"/>
          <p:nvPr/>
        </p:nvSpPr>
        <p:spPr>
          <a:xfrm>
            <a:off x="8789378" y="2646484"/>
            <a:ext cx="317109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menu items are put in </a:t>
            </a:r>
            <a:r>
              <a:rPr lang="en-US" dirty="0" err="1">
                <a:latin typeface="Lucida Console"/>
                <a:cs typeface="Calibri"/>
              </a:rPr>
              <a:t>sidebarMenu</a:t>
            </a:r>
            <a:r>
              <a:rPr lang="en-US" dirty="0">
                <a:latin typeface="Lucida Console"/>
                <a:cs typeface="Calibri"/>
              </a:rPr>
              <a:t>()</a:t>
            </a:r>
            <a:r>
              <a:rPr lang="en-US" dirty="0">
                <a:ea typeface="+mn-lt"/>
                <a:cs typeface="+mn-lt"/>
              </a:rPr>
              <a:t> as follows. To match up a </a:t>
            </a:r>
            <a:r>
              <a:rPr lang="en-US" dirty="0" err="1">
                <a:latin typeface="Lucida Console"/>
                <a:cs typeface="Calibri"/>
              </a:rPr>
              <a:t>menuItem</a:t>
            </a:r>
            <a:r>
              <a:rPr lang="en-US" dirty="0">
                <a:ea typeface="+mn-lt"/>
                <a:cs typeface="+mn-lt"/>
              </a:rPr>
              <a:t> with a </a:t>
            </a:r>
            <a:r>
              <a:rPr lang="en-US" dirty="0" err="1">
                <a:latin typeface="Lucida Console"/>
                <a:cs typeface="Calibri"/>
              </a:rPr>
              <a:t>tabItem</a:t>
            </a:r>
            <a:r>
              <a:rPr lang="en-US" dirty="0">
                <a:ea typeface="+mn-lt"/>
                <a:cs typeface="+mn-lt"/>
              </a:rPr>
              <a:t>, make sure that they have matching values for </a:t>
            </a:r>
            <a:r>
              <a:rPr lang="en-US" dirty="0" err="1">
                <a:latin typeface="Lucida Console"/>
                <a:cs typeface="Calibri"/>
              </a:rPr>
              <a:t>tabName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B5715-E065-6F6D-2995-88F18BC5F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71" y="441142"/>
            <a:ext cx="7829550" cy="2876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2F7EC-E176-BA52-E4CB-7644EB42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ADF2DC-37F9-F750-A667-DBBBC41D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" y="3896793"/>
            <a:ext cx="7831015" cy="28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0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31FD-0974-AD1A-341F-1753E89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29</a:t>
            </a:fld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2363C27-2BA3-0670-2FFE-ACC948AAA0C7}"/>
              </a:ext>
            </a:extLst>
          </p:cNvPr>
          <p:cNvSpPr txBox="1">
            <a:spLocks/>
          </p:cNvSpPr>
          <p:nvPr/>
        </p:nvSpPr>
        <p:spPr>
          <a:xfrm>
            <a:off x="1907727" y="1"/>
            <a:ext cx="7051078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Layout</a:t>
            </a: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 with Shiny grid layout system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786F0C-A0F4-529C-7D03-8E08BF94D50D}"/>
              </a:ext>
            </a:extLst>
          </p:cNvPr>
          <p:cNvSpPr txBox="1"/>
          <p:nvPr/>
        </p:nvSpPr>
        <p:spPr>
          <a:xfrm>
            <a:off x="1859088" y="921629"/>
            <a:ext cx="92936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+mj-lt"/>
              </a:rPr>
              <a:t>Layout functions provide the high-level visual structure of an app. Layouts are created by a hierarchy of function calls, where the hierarchy in R matches the hierarchy in the generated HTML.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9AFAE-1615-3E04-79D6-D0658DFA29F3}"/>
              </a:ext>
            </a:extLst>
          </p:cNvPr>
          <p:cNvSpPr txBox="1"/>
          <p:nvPr/>
        </p:nvSpPr>
        <p:spPr>
          <a:xfrm>
            <a:off x="1894756" y="2085705"/>
            <a:ext cx="9293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+mj-lt"/>
              </a:rPr>
              <a:t>In general, you start with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err="1">
                <a:solidFill>
                  <a:schemeClr val="accent1"/>
                </a:solidFill>
                <a:latin typeface="+mj-lt"/>
              </a:rPr>
              <a:t>fluidPage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()</a:t>
            </a:r>
            <a:r>
              <a:rPr lang="en-US" sz="2000">
                <a:latin typeface="+mj-lt"/>
              </a:rPr>
              <a:t> as a big frame. The you use </a:t>
            </a:r>
            <a:r>
              <a:rPr lang="en-US" sz="2000" b="1" err="1">
                <a:solidFill>
                  <a:schemeClr val="accent1"/>
                </a:solidFill>
                <a:latin typeface="+mj-lt"/>
              </a:rPr>
              <a:t>fluidRow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()</a:t>
            </a:r>
            <a:r>
              <a:rPr lang="en-US" sz="2000">
                <a:latin typeface="+mj-lt"/>
              </a:rPr>
              <a:t> to create sections inside. And inside the </a:t>
            </a:r>
            <a:r>
              <a:rPr lang="en-US" sz="2000" err="1">
                <a:latin typeface="+mj-lt"/>
              </a:rPr>
              <a:t>fluidRow</a:t>
            </a:r>
            <a:r>
              <a:rPr lang="en-US" sz="2000">
                <a:latin typeface="+mj-lt"/>
              </a:rPr>
              <a:t>(), you can add columns with 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column()</a:t>
            </a:r>
            <a:r>
              <a:rPr lang="en-US" sz="2000">
                <a:latin typeface="+mj-lt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A19DB-E618-933D-8441-194A44D2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15" y="2876136"/>
            <a:ext cx="2572512" cy="3735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006F5B-9C1B-8756-6F36-4632BFFBBE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5" r="51289" b="17591"/>
          <a:stretch/>
        </p:blipFill>
        <p:spPr>
          <a:xfrm>
            <a:off x="4975445" y="2905245"/>
            <a:ext cx="5908357" cy="36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E813518-1E90-8426-9F2D-7A5176B1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9" y="3903849"/>
            <a:ext cx="2497149" cy="1144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-8855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err="1">
                <a:latin typeface="Dotum"/>
                <a:ea typeface="Dotum"/>
              </a:rPr>
              <a:t>ggplot</a:t>
            </a:r>
            <a:r>
              <a:rPr lang="en-US" sz="2800" b="1" dirty="0">
                <a:latin typeface="Dotum"/>
                <a:ea typeface="Dotum"/>
              </a:rPr>
              <a:t> 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393579" y="562631"/>
            <a:ext cx="551085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The grammar of graphics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Structure: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 panose="020F0502020204030204"/>
              </a:rPr>
              <a:t>Tidy data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 panose="020F0502020204030204"/>
              </a:rPr>
              <a:t>Mapping "aesthetics" to the plot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>
                <a:cs typeface="Calibri" panose="020F0502020204030204"/>
              </a:rPr>
              <a:t>Geoms</a:t>
            </a:r>
            <a:r>
              <a:rPr lang="en-US" dirty="0">
                <a:cs typeface="Calibri" panose="020F0502020204030204"/>
              </a:rPr>
              <a:t> -geometric shapes on the plot e.g. point, bar or line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 panose="020F0502020204030204"/>
              </a:rPr>
              <a:t>Facets – split data into subsets to create multiple variations of the same graph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 panose="020F0502020204030204"/>
              </a:rPr>
              <a:t>Coordinate system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 panose="020F0502020204030204"/>
              </a:rPr>
              <a:t>Labels, legends and other annotations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88F9A-6A9C-1634-A8EE-4824EC85AAA7}"/>
              </a:ext>
            </a:extLst>
          </p:cNvPr>
          <p:cNvSpPr txBox="1"/>
          <p:nvPr/>
        </p:nvSpPr>
        <p:spPr>
          <a:xfrm>
            <a:off x="627211" y="3362962"/>
            <a:ext cx="261030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Lucida Console"/>
                <a:ea typeface="+mn-lt"/>
                <a:cs typeface="+mn-lt"/>
              </a:rPr>
              <a:t>library(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tidyverse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head(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ChickWeight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95FB4DE-9F73-C972-C971-5ABE0D4E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54" y="5669948"/>
            <a:ext cx="1561708" cy="118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E45A6-F2DA-ED71-56A9-FE0ADE5DE8DF}"/>
              </a:ext>
            </a:extLst>
          </p:cNvPr>
          <p:cNvSpPr txBox="1"/>
          <p:nvPr/>
        </p:nvSpPr>
        <p:spPr>
          <a:xfrm>
            <a:off x="623422" y="5090272"/>
            <a:ext cx="429961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ChickWeight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Time, y = weight))</a:t>
            </a:r>
            <a:endParaRPr lang="en-US" sz="1600" dirty="0">
              <a:latin typeface="Lucida Conso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B6AEB-0DD7-66C5-2E17-BCE9F9860EEA}"/>
              </a:ext>
            </a:extLst>
          </p:cNvPr>
          <p:cNvSpPr txBox="1"/>
          <p:nvPr/>
        </p:nvSpPr>
        <p:spPr>
          <a:xfrm>
            <a:off x="2321155" y="5893500"/>
            <a:ext cx="29323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Time mapped to x axis</a:t>
            </a:r>
          </a:p>
          <a:p>
            <a:r>
              <a:rPr lang="en-US" dirty="0">
                <a:cs typeface="Calibri"/>
              </a:rPr>
              <a:t>Weight mapped to y 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3B3F4-FD64-6CD1-B2C6-D3DCF7D52E45}"/>
              </a:ext>
            </a:extLst>
          </p:cNvPr>
          <p:cNvSpPr txBox="1"/>
          <p:nvPr/>
        </p:nvSpPr>
        <p:spPr>
          <a:xfrm>
            <a:off x="6515384" y="528111"/>
            <a:ext cx="49115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ggplot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ChickWeight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aes</a:t>
            </a:r>
            <a:r>
              <a:rPr lang="en-US" dirty="0">
                <a:ea typeface="+mn-lt"/>
                <a:cs typeface="+mn-lt"/>
              </a:rPr>
              <a:t>(x = Time, y = weight)) +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geom_point</a:t>
            </a:r>
            <a:r>
              <a:rPr lang="en-US" dirty="0">
                <a:ea typeface="+mn-lt"/>
                <a:cs typeface="+mn-lt"/>
              </a:rPr>
              <a:t>()</a:t>
            </a:r>
            <a:endParaRPr lang="en-US" dirty="0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27B5D42-9EBA-93D9-B16F-578F45C0D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579" y="1186299"/>
            <a:ext cx="2676525" cy="206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E10AB-AE1F-901A-CD90-E34379FFF050}"/>
              </a:ext>
            </a:extLst>
          </p:cNvPr>
          <p:cNvSpPr txBox="1"/>
          <p:nvPr/>
        </p:nvSpPr>
        <p:spPr>
          <a:xfrm>
            <a:off x="9192397" y="1239204"/>
            <a:ext cx="24104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geom_point</a:t>
            </a:r>
            <a:r>
              <a:rPr lang="en-US" dirty="0">
                <a:cs typeface="Calibri"/>
              </a:rPr>
              <a:t>() adds points that represents the difference pairs of weight and time value</a:t>
            </a:r>
          </a:p>
          <a:p>
            <a:r>
              <a:rPr lang="en-US" dirty="0">
                <a:cs typeface="Calibri"/>
              </a:rPr>
              <a:t>Joined with </a:t>
            </a:r>
            <a:r>
              <a:rPr lang="en-US" dirty="0" err="1">
                <a:cs typeface="Calibri"/>
              </a:rPr>
              <a:t>ggplot</a:t>
            </a:r>
            <a:r>
              <a:rPr lang="en-US" dirty="0">
                <a:cs typeface="Calibri"/>
              </a:rPr>
              <a:t> by "+"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C1E5C-1197-C50A-5BE5-469E23435805}"/>
              </a:ext>
            </a:extLst>
          </p:cNvPr>
          <p:cNvSpPr txBox="1"/>
          <p:nvPr/>
        </p:nvSpPr>
        <p:spPr>
          <a:xfrm>
            <a:off x="6510360" y="3329422"/>
            <a:ext cx="4914378" cy="1229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ggplot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ChickWeight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aes</a:t>
            </a:r>
            <a:r>
              <a:rPr lang="en-US" dirty="0">
                <a:ea typeface="+mn-lt"/>
                <a:cs typeface="+mn-lt"/>
              </a:rPr>
              <a:t>(x = Time, y = weight)) +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geom_point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(</a:t>
            </a:r>
            <a:r>
              <a:rPr lang="en-US" dirty="0" err="1">
                <a:highlight>
                  <a:srgbClr val="FFFF00"/>
                </a:highlight>
                <a:ea typeface="+mn-lt"/>
                <a:cs typeface="+mn-lt"/>
              </a:rPr>
              <a:t>aes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(color = Diet))</a:t>
            </a:r>
            <a:r>
              <a:rPr lang="en-US" dirty="0">
                <a:ea typeface="+mn-lt"/>
                <a:cs typeface="+mn-lt"/>
              </a:rPr>
              <a:t> +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coord_cartesian</a:t>
            </a:r>
            <a:r>
              <a:rPr lang="en-US" dirty="0">
                <a:ea typeface="+mn-lt"/>
                <a:cs typeface="+mn-lt"/>
              </a:rPr>
              <a:t>() +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theme_classic</a:t>
            </a:r>
            <a:r>
              <a:rPr lang="en-US" dirty="0">
                <a:ea typeface="+mn-lt"/>
                <a:cs typeface="+mn-lt"/>
              </a:rPr>
              <a:t>()</a:t>
            </a:r>
            <a:endParaRPr lang="en-US" dirty="0"/>
          </a:p>
        </p:txBody>
      </p:sp>
      <p:pic>
        <p:nvPicPr>
          <p:cNvPr id="13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1FF9CCF-87B1-61E5-49BA-B0833B654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378" y="4644337"/>
            <a:ext cx="2724150" cy="2047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0AAB97-7E6E-8749-AE2D-45B9D4771D22}"/>
              </a:ext>
            </a:extLst>
          </p:cNvPr>
          <p:cNvSpPr txBox="1"/>
          <p:nvPr/>
        </p:nvSpPr>
        <p:spPr>
          <a:xfrm>
            <a:off x="9192139" y="4856644"/>
            <a:ext cx="22347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Map color of the points to diet type Coordinate system and theme are also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4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4A385B6-7716-3412-93E3-E29B8318B99C}"/>
              </a:ext>
            </a:extLst>
          </p:cNvPr>
          <p:cNvGraphicFramePr>
            <a:graphicFrameLocks noGrp="1"/>
          </p:cNvGraphicFramePr>
          <p:nvPr/>
        </p:nvGraphicFramePr>
        <p:xfrm>
          <a:off x="1499835" y="942026"/>
          <a:ext cx="10485912" cy="554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478">
                  <a:extLst>
                    <a:ext uri="{9D8B030D-6E8A-4147-A177-3AD203B41FA5}">
                      <a16:colId xmlns:a16="http://schemas.microsoft.com/office/drawing/2014/main" val="1570519332"/>
                    </a:ext>
                  </a:extLst>
                </a:gridCol>
                <a:gridCol w="2621478">
                  <a:extLst>
                    <a:ext uri="{9D8B030D-6E8A-4147-A177-3AD203B41FA5}">
                      <a16:colId xmlns:a16="http://schemas.microsoft.com/office/drawing/2014/main" val="2238650361"/>
                    </a:ext>
                  </a:extLst>
                </a:gridCol>
                <a:gridCol w="2568849">
                  <a:extLst>
                    <a:ext uri="{9D8B030D-6E8A-4147-A177-3AD203B41FA5}">
                      <a16:colId xmlns:a16="http://schemas.microsoft.com/office/drawing/2014/main" val="2612075920"/>
                    </a:ext>
                  </a:extLst>
                </a:gridCol>
                <a:gridCol w="2674107">
                  <a:extLst>
                    <a:ext uri="{9D8B030D-6E8A-4147-A177-3AD203B41FA5}">
                      <a16:colId xmlns:a16="http://schemas.microsoft.com/office/drawing/2014/main" val="647317337"/>
                    </a:ext>
                  </a:extLst>
                </a:gridCol>
              </a:tblGrid>
              <a:tr h="686881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9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actionButton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inputId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label, icon, width, …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checkboxInput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inputId</a:t>
                      </a: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label, value, width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dateInput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min, max, format, </a:t>
                      </a:r>
                      <a:r>
                        <a:rPr lang="en-US" sz="1400" err="1">
                          <a:latin typeface="+mj-lt"/>
                        </a:rPr>
                        <a:t>startview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weekstart</a:t>
                      </a:r>
                      <a:r>
                        <a:rPr lang="en-US" sz="1400">
                          <a:latin typeface="+mj-lt"/>
                        </a:rPr>
                        <a:t>, language, width, </a:t>
                      </a:r>
                      <a:r>
                        <a:rPr lang="en-US" sz="1400" err="1">
                          <a:latin typeface="+mj-lt"/>
                        </a:rPr>
                        <a:t>autoclose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datesdisabled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daysofweekdisabled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dateRangeInput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start, end, min, max, format, </a:t>
                      </a:r>
                      <a:r>
                        <a:rPr lang="en-US" sz="1400" err="1">
                          <a:latin typeface="+mj-lt"/>
                        </a:rPr>
                        <a:t>startview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weekstart</a:t>
                      </a:r>
                      <a:r>
                        <a:rPr lang="en-US" sz="1400">
                          <a:latin typeface="+mj-lt"/>
                        </a:rPr>
                        <a:t>, language, separator, width, </a:t>
                      </a:r>
                      <a:r>
                        <a:rPr lang="en-US" sz="1400" err="1">
                          <a:latin typeface="+mj-lt"/>
                        </a:rPr>
                        <a:t>autoclose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r>
                        <a:rPr lang="en-US" sz="1400">
                          <a:latin typeface="+mj-lt"/>
                        </a:rPr>
                        <a:t> 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79381"/>
                  </a:ext>
                </a:extLst>
              </a:tr>
              <a:tr h="597988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63442"/>
                  </a:ext>
                </a:extLst>
              </a:tr>
              <a:tr h="682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fileInput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multiple, accept, width, </a:t>
                      </a:r>
                      <a:r>
                        <a:rPr lang="en-US" sz="1400" err="1">
                          <a:latin typeface="+mj-lt"/>
                        </a:rPr>
                        <a:t>buttonLabel</a:t>
                      </a:r>
                      <a:r>
                        <a:rPr lang="en-US" sz="1400">
                          <a:latin typeface="+mj-lt"/>
                        </a:rPr>
                        <a:t>, placeholder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numericInput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min, max, step, width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selectInput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multiple, </a:t>
                      </a:r>
                      <a:r>
                        <a:rPr lang="en-US" sz="1400" err="1">
                          <a:latin typeface="+mj-lt"/>
                        </a:rPr>
                        <a:t>selectize</a:t>
                      </a:r>
                      <a:r>
                        <a:rPr lang="en-US" sz="1400">
                          <a:latin typeface="+mj-lt"/>
                        </a:rPr>
                        <a:t>, width, size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textInput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width, placeholder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346781"/>
                  </a:ext>
                </a:extLst>
              </a:tr>
              <a:tr h="1213394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760205"/>
                  </a:ext>
                </a:extLst>
              </a:tr>
              <a:tr h="8717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j-lt"/>
                        </a:rPr>
                        <a:t>checkboxGroupInput(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inline, width, </a:t>
                      </a:r>
                      <a:r>
                        <a:rPr lang="en-US" sz="1400" err="1">
                          <a:latin typeface="+mj-lt"/>
                        </a:rPr>
                        <a:t>choiceNames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choiceValues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radioButtons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inline, width, </a:t>
                      </a:r>
                      <a:r>
                        <a:rPr lang="en-US" sz="1400" err="1">
                          <a:latin typeface="+mj-lt"/>
                        </a:rPr>
                        <a:t>choiceNames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choiceValues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+mj-lt"/>
                        </a:rPr>
                        <a:t>sliderInput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min, max, value, step, round, format, locale, ticks, animate, width, </a:t>
                      </a:r>
                      <a:r>
                        <a:rPr lang="en-US" sz="1400" err="1">
                          <a:latin typeface="+mj-lt"/>
                        </a:rPr>
                        <a:t>sep</a:t>
                      </a:r>
                      <a:r>
                        <a:rPr lang="en-US" sz="1400">
                          <a:latin typeface="+mj-lt"/>
                        </a:rPr>
                        <a:t>, pre, post, </a:t>
                      </a:r>
                      <a:r>
                        <a:rPr lang="en-US" sz="1400" err="1">
                          <a:latin typeface="+mj-lt"/>
                        </a:rPr>
                        <a:t>timeFormat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timezone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dragRange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r>
                        <a:rPr lang="en-US" sz="1400">
                          <a:latin typeface="+mj-lt"/>
                        </a:rPr>
                        <a:t> 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+mj-lt"/>
                        </a:rPr>
                        <a:t>selectInput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multiple, </a:t>
                      </a:r>
                      <a:r>
                        <a:rPr lang="en-US" sz="1400" err="1">
                          <a:latin typeface="+mj-lt"/>
                        </a:rPr>
                        <a:t>selectize</a:t>
                      </a:r>
                      <a:r>
                        <a:rPr lang="en-US" sz="1400">
                          <a:latin typeface="+mj-lt"/>
                        </a:rPr>
                        <a:t>, width, size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2658"/>
                  </a:ext>
                </a:extLst>
              </a:tr>
            </a:tbl>
          </a:graphicData>
        </a:graphic>
      </p:graphicFrame>
      <p:sp>
        <p:nvSpPr>
          <p:cNvPr id="28" name="Title 1">
            <a:extLst>
              <a:ext uri="{FF2B5EF4-FFF2-40B4-BE49-F238E27FC236}">
                <a16:creationId xmlns:a16="http://schemas.microsoft.com/office/drawing/2014/main" id="{4102923A-C9D9-DA39-EFD7-25071FC9D703}"/>
              </a:ext>
            </a:extLst>
          </p:cNvPr>
          <p:cNvSpPr txBox="1">
            <a:spLocks/>
          </p:cNvSpPr>
          <p:nvPr/>
        </p:nvSpPr>
        <p:spPr>
          <a:xfrm>
            <a:off x="1907728" y="1"/>
            <a:ext cx="3578672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Inputs widgets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CC6922-1FFB-DCBD-49BB-6946991DC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t="23746" r="88838" b="37827"/>
          <a:stretch/>
        </p:blipFill>
        <p:spPr>
          <a:xfrm>
            <a:off x="4670270" y="4137891"/>
            <a:ext cx="1123010" cy="10068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E0C08E9-0852-320F-BDB7-239F45C40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28320" r="91628" b="40186"/>
          <a:stretch/>
        </p:blipFill>
        <p:spPr>
          <a:xfrm>
            <a:off x="1789264" y="1020271"/>
            <a:ext cx="876300" cy="49953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89F06B7-C871-E0EF-86BA-7CF7C96E4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4" t="31109" r="64697" b="48033"/>
          <a:stretch/>
        </p:blipFill>
        <p:spPr>
          <a:xfrm>
            <a:off x="4635435" y="1097047"/>
            <a:ext cx="1433869" cy="40717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B02585-8195-2589-59FA-1665A0AD6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" t="68506" r="91025" b="1"/>
          <a:stretch/>
        </p:blipFill>
        <p:spPr>
          <a:xfrm>
            <a:off x="2881546" y="1020271"/>
            <a:ext cx="944881" cy="4995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44AA5B3-C045-CBA5-1781-C279F72F5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7" t="31597" r="38154" b="11468"/>
          <a:stretch/>
        </p:blipFill>
        <p:spPr>
          <a:xfrm>
            <a:off x="2227414" y="4230456"/>
            <a:ext cx="1179572" cy="91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999EEE-D5EC-D4A1-D83D-E9524029A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99" t="34091" b="34003"/>
          <a:stretch/>
        </p:blipFill>
        <p:spPr>
          <a:xfrm>
            <a:off x="6822904" y="1084385"/>
            <a:ext cx="2396776" cy="4587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7639575-6884-1DC9-E900-2AED8524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68" r="76060" b="26899"/>
          <a:stretch/>
        </p:blipFill>
        <p:spPr>
          <a:xfrm>
            <a:off x="9565912" y="1048860"/>
            <a:ext cx="2308226" cy="499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446ABB-5CB6-8A2C-CE3A-AA330EA17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50" t="35600" r="49536" b="24567"/>
          <a:stretch/>
        </p:blipFill>
        <p:spPr>
          <a:xfrm>
            <a:off x="1565820" y="2853943"/>
            <a:ext cx="2450350" cy="49953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6172B9-E80E-C61F-0A77-D9672F16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25" t="33283" r="-1165" b="26884"/>
          <a:stretch/>
        </p:blipFill>
        <p:spPr>
          <a:xfrm>
            <a:off x="4365042" y="2839430"/>
            <a:ext cx="2308226" cy="499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CBF57E-30DD-F680-500D-30635AA0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454" y="2866555"/>
            <a:ext cx="2308226" cy="434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F253AB-00D2-9C46-2BF0-CD3E0D5E7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027"/>
          <a:stretch/>
        </p:blipFill>
        <p:spPr>
          <a:xfrm>
            <a:off x="6896101" y="4416678"/>
            <a:ext cx="2276187" cy="728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DFD791-5338-8979-0CB1-427E7078B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787" y="2891341"/>
            <a:ext cx="2450351" cy="453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21A2E-3834-6C72-18A7-3A4594502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724" y="4155967"/>
            <a:ext cx="1124476" cy="110919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B512CB0-E18F-34FA-2BE0-16F4C6A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4224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30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9DFC6D-133C-FE0C-3D47-538FF84FF536}"/>
              </a:ext>
            </a:extLst>
          </p:cNvPr>
          <p:cNvSpPr txBox="1"/>
          <p:nvPr/>
        </p:nvSpPr>
        <p:spPr>
          <a:xfrm>
            <a:off x="9288894" y="389609"/>
            <a:ext cx="143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solidFill>
                  <a:schemeClr val="dk1"/>
                </a:solidFill>
                <a:latin typeface="+mj-lt"/>
                <a:ea typeface="+mn-ea"/>
                <a:cs typeface="+mn-cs"/>
              </a:rPr>
              <a:t>Cheat sheet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6FF6C53-3AEA-E511-9A70-0CD9279E6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75" y="78651"/>
          <a:ext cx="1085850" cy="83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8381858" imgH="6476780" progId="AcroExch.Document.DC">
                  <p:embed/>
                </p:oleObj>
              </mc:Choice>
              <mc:Fallback>
                <p:oleObj name="Acrobat Document" r:id="rId9" imgW="8381858" imgH="647678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6FF6C53-3AEA-E511-9A70-0CD9279E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10875" y="78651"/>
                        <a:ext cx="1085850" cy="839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85698C70-DBD7-E60D-5D43-B530A69A936F}"/>
              </a:ext>
            </a:extLst>
          </p:cNvPr>
          <p:cNvSpPr txBox="1"/>
          <p:nvPr/>
        </p:nvSpPr>
        <p:spPr>
          <a:xfrm>
            <a:off x="6822904" y="177673"/>
            <a:ext cx="169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11"/>
              </a:rPr>
              <a:t>Link for widget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4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64207640-D30D-6492-68A2-1116E6B7A21F}"/>
              </a:ext>
            </a:extLst>
          </p:cNvPr>
          <p:cNvSpPr txBox="1">
            <a:spLocks/>
          </p:cNvSpPr>
          <p:nvPr/>
        </p:nvSpPr>
        <p:spPr>
          <a:xfrm>
            <a:off x="1907729" y="1"/>
            <a:ext cx="2011128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Outputs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CC1A71-E98E-4724-4453-E924DB430FC4}"/>
              </a:ext>
            </a:extLst>
          </p:cNvPr>
          <p:cNvSpPr txBox="1"/>
          <p:nvPr/>
        </p:nvSpPr>
        <p:spPr>
          <a:xfrm>
            <a:off x="2813613" y="2591957"/>
            <a:ext cx="24674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b="1">
                <a:latin typeface="Dotum" panose="020B0600000101010101" pitchFamily="34" charset="-127"/>
                <a:ea typeface="Dotum" panose="020B0600000101010101" pitchFamily="34" charset="-127"/>
              </a:rPr>
              <a:t>Matching command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0AF401-9F76-DCEA-D5E6-FA3136A85AB9}"/>
              </a:ext>
            </a:extLst>
          </p:cNvPr>
          <p:cNvGraphicFramePr>
            <a:graphicFrameLocks noGrp="1"/>
          </p:cNvGraphicFramePr>
          <p:nvPr/>
        </p:nvGraphicFramePr>
        <p:xfrm>
          <a:off x="1558886" y="3013511"/>
          <a:ext cx="4415194" cy="3566160"/>
        </p:xfrm>
        <a:graphic>
          <a:graphicData uri="http://schemas.openxmlformats.org/drawingml/2006/table">
            <a:tbl>
              <a:tblPr/>
              <a:tblGrid>
                <a:gridCol w="2190154">
                  <a:extLst>
                    <a:ext uri="{9D8B030D-6E8A-4147-A177-3AD203B41FA5}">
                      <a16:colId xmlns:a16="http://schemas.microsoft.com/office/drawing/2014/main" val="3140868219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4110104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effectLst/>
                          <a:latin typeface="+mj-lt"/>
                        </a:rPr>
                        <a:t>Commands in UI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effectLst/>
                          <a:latin typeface="+mj-lt"/>
                        </a:rPr>
                        <a:t>Commands in server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55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dataTableOutput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+mj-lt"/>
                        </a:rPr>
                        <a:t>DT::</a:t>
                      </a:r>
                      <a:r>
                        <a:rPr lang="en-US" sz="1800" b="0" i="0" err="1">
                          <a:effectLst/>
                          <a:latin typeface="+mj-lt"/>
                        </a:rPr>
                        <a:t>renderDataTable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372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imageOutput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renderImage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9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plotOutput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renderPlot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8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verbatimTextOutput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renderPrint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tableOutput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renderTable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524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>
                          <a:effectLst/>
                          <a:latin typeface="+mj-lt"/>
                        </a:rPr>
                        <a:t>textOutput()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renderText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88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uiOutput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htmlOutput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renderUI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35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leafletOutput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err="1">
                          <a:effectLst/>
                          <a:latin typeface="+mj-lt"/>
                        </a:rPr>
                        <a:t>renderLeaflet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2217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016190E-1035-2846-243A-6D190C685293}"/>
              </a:ext>
            </a:extLst>
          </p:cNvPr>
          <p:cNvSpPr txBox="1"/>
          <p:nvPr/>
        </p:nvSpPr>
        <p:spPr>
          <a:xfrm>
            <a:off x="1707379" y="807663"/>
            <a:ext cx="952033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If your UI specification creates an output with ID "</a:t>
            </a:r>
            <a:r>
              <a:rPr lang="en-US" sz="2000" b="1">
                <a:highlight>
                  <a:srgbClr val="FFFF00"/>
                </a:highlight>
                <a:latin typeface="+mj-lt"/>
              </a:rPr>
              <a:t>plot</a:t>
            </a:r>
            <a:r>
              <a:rPr lang="en-US" sz="2000">
                <a:latin typeface="+mj-lt"/>
              </a:rPr>
              <a:t>", you’ll access it in the server function with </a:t>
            </a:r>
            <a:r>
              <a:rPr lang="en-US" sz="2000" b="1" err="1">
                <a:latin typeface="+mj-lt"/>
              </a:rPr>
              <a:t>output$</a:t>
            </a:r>
            <a:r>
              <a:rPr lang="en-US" sz="2000" b="1" err="1">
                <a:highlight>
                  <a:srgbClr val="FFFF00"/>
                </a:highlight>
                <a:latin typeface="+mj-lt"/>
              </a:rPr>
              <a:t>plot</a:t>
            </a:r>
            <a:r>
              <a:rPr lang="en-US" sz="2000">
                <a:latin typeface="+mj-lt"/>
              </a:rPr>
              <a:t>.</a:t>
            </a:r>
          </a:p>
          <a:p>
            <a:endParaRPr lang="en-US" sz="11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Each output function on the front end is coupled with a render function in the back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Each render{Type} function is often paired with a {type}Output function.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ECD69-6A60-B02A-65A5-A7CA1734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C7401B-CB62-97B3-A59A-2995C6131B45}"/>
              </a:ext>
            </a:extLst>
          </p:cNvPr>
          <p:cNvGrpSpPr/>
          <p:nvPr/>
        </p:nvGrpSpPr>
        <p:grpSpPr>
          <a:xfrm>
            <a:off x="6244518" y="3167577"/>
            <a:ext cx="5738427" cy="2927138"/>
            <a:chOff x="7307013" y="3506611"/>
            <a:chExt cx="7376265" cy="376258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2790240-F9C6-D461-C80B-A5B2F5F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7013" y="3506611"/>
              <a:ext cx="7376265" cy="3762589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AD6285F-9172-2132-E90A-764BE3F47C31}"/>
                </a:ext>
              </a:extLst>
            </p:cNvPr>
            <p:cNvSpPr/>
            <p:nvPr/>
          </p:nvSpPr>
          <p:spPr>
            <a:xfrm>
              <a:off x="7894627" y="4286798"/>
              <a:ext cx="1638300" cy="162551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5E9FCFE-C1DE-B2F6-5EF0-8CCBF8F0C2EA}"/>
                </a:ext>
              </a:extLst>
            </p:cNvPr>
            <p:cNvSpPr/>
            <p:nvPr/>
          </p:nvSpPr>
          <p:spPr>
            <a:xfrm>
              <a:off x="9463577" y="5145943"/>
              <a:ext cx="1021849" cy="162551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1E1680D-37A2-EE63-3421-79E2D719EEA4}"/>
                </a:ext>
              </a:extLst>
            </p:cNvPr>
            <p:cNvSpPr/>
            <p:nvPr/>
          </p:nvSpPr>
          <p:spPr>
            <a:xfrm>
              <a:off x="7901702" y="4464763"/>
              <a:ext cx="1022126" cy="162551"/>
            </a:xfrm>
            <a:prstGeom prst="round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083909E-16B9-0C7D-ADCD-FAAAAFF50879}"/>
                </a:ext>
              </a:extLst>
            </p:cNvPr>
            <p:cNvSpPr/>
            <p:nvPr/>
          </p:nvSpPr>
          <p:spPr>
            <a:xfrm>
              <a:off x="9317752" y="5965853"/>
              <a:ext cx="1022126" cy="162551"/>
            </a:xfrm>
            <a:prstGeom prst="round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16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4A385B6-7716-3412-93E3-E29B8318B99C}"/>
              </a:ext>
            </a:extLst>
          </p:cNvPr>
          <p:cNvGraphicFramePr>
            <a:graphicFrameLocks noGrp="1"/>
          </p:cNvGraphicFramePr>
          <p:nvPr/>
        </p:nvGraphicFramePr>
        <p:xfrm>
          <a:off x="2017486" y="1003957"/>
          <a:ext cx="7953828" cy="541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82">
                  <a:extLst>
                    <a:ext uri="{9D8B030D-6E8A-4147-A177-3AD203B41FA5}">
                      <a16:colId xmlns:a16="http://schemas.microsoft.com/office/drawing/2014/main" val="2238650361"/>
                    </a:ext>
                  </a:extLst>
                </a:gridCol>
                <a:gridCol w="3766346">
                  <a:extLst>
                    <a:ext uri="{9D8B030D-6E8A-4147-A177-3AD203B41FA5}">
                      <a16:colId xmlns:a16="http://schemas.microsoft.com/office/drawing/2014/main" val="2612075920"/>
                    </a:ext>
                  </a:extLst>
                </a:gridCol>
              </a:tblGrid>
              <a:tr h="27891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effectLst/>
                          <a:latin typeface="+mj-lt"/>
                        </a:rPr>
                        <a:t>Commands in UI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effectLst/>
                          <a:latin typeface="+mj-lt"/>
                        </a:rPr>
                        <a:t>Commands in server</a:t>
                      </a:r>
                      <a:r>
                        <a:rPr lang="en-US" sz="1800" b="0" i="0"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6757"/>
                  </a:ext>
                </a:extLst>
              </a:tr>
              <a:tr h="686881">
                <a:tc>
                  <a:txBody>
                    <a:bodyPr/>
                    <a:lstStyle/>
                    <a:p>
                      <a:r>
                        <a:rPr lang="en-US" sz="1600" b="1" err="1">
                          <a:solidFill>
                            <a:schemeClr val="tx1"/>
                          </a:solidFill>
                          <a:latin typeface="+mj-lt"/>
                        </a:rPr>
                        <a:t>dataTableOutput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en-US" sz="1600" b="0" err="1">
                          <a:solidFill>
                            <a:schemeClr val="tx1"/>
                          </a:solidFill>
                          <a:latin typeface="+mj-lt"/>
                        </a:rPr>
                        <a:t>outputId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DT::</a:t>
                      </a:r>
                      <a:r>
                        <a:rPr lang="en-US" sz="1600" b="1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renderDataTable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expr, options, </a:t>
                      </a:r>
                      <a:r>
                        <a:rPr lang="en-US" sz="1600" b="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searchDelay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, callback, escape, env, quoted, </a:t>
                      </a:r>
                      <a:r>
                        <a:rPr lang="en-US" sz="1600" b="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outputArgs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imageOutput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width, height, click, </a:t>
                      </a:r>
                      <a:r>
                        <a:rPr lang="en-US" sz="1600" err="1">
                          <a:latin typeface="+mj-lt"/>
                        </a:rPr>
                        <a:t>dblclick</a:t>
                      </a:r>
                      <a:r>
                        <a:rPr lang="en-US" sz="1600">
                          <a:latin typeface="+mj-lt"/>
                        </a:rPr>
                        <a:t>, hover, brush,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renderImage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deleteFile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79381"/>
                  </a:ext>
                </a:extLst>
              </a:tr>
              <a:tr h="1085565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plotOutput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width, height, click, </a:t>
                      </a:r>
                      <a:r>
                        <a:rPr lang="en-US" sz="1600" err="1">
                          <a:latin typeface="+mj-lt"/>
                        </a:rPr>
                        <a:t>dblclick</a:t>
                      </a:r>
                      <a:r>
                        <a:rPr lang="en-US" sz="1600">
                          <a:latin typeface="+mj-lt"/>
                        </a:rPr>
                        <a:t>, hover, brush,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renderPlot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width, height, res, …, alt, env, quoted, </a:t>
                      </a:r>
                      <a:r>
                        <a:rPr lang="en-US" sz="1600" err="1">
                          <a:latin typeface="+mj-lt"/>
                        </a:rPr>
                        <a:t>execOnResize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verbatimTextOutput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placeholder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renderPrint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width,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>
                          <a:latin typeface="+mj-lt"/>
                        </a:rPr>
                        <a:t>)</a:t>
                      </a:r>
                      <a:endParaRPr lang="en-US" sz="16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346781"/>
                  </a:ext>
                </a:extLst>
              </a:tr>
              <a:tr h="732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tableOutput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renderTable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striped, hover, bordered, spacing, width, align, </a:t>
                      </a:r>
                      <a:r>
                        <a:rPr lang="en-US" sz="1600" err="1">
                          <a:latin typeface="+mj-lt"/>
                        </a:rPr>
                        <a:t>rownames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colnames</a:t>
                      </a:r>
                      <a:r>
                        <a:rPr lang="en-US" sz="1600">
                          <a:latin typeface="+mj-lt"/>
                        </a:rPr>
                        <a:t>, digits, </a:t>
                      </a:r>
                      <a:r>
                        <a:rPr lang="en-US" sz="1600" err="1">
                          <a:latin typeface="+mj-lt"/>
                        </a:rPr>
                        <a:t>na</a:t>
                      </a:r>
                      <a:r>
                        <a:rPr lang="en-US" sz="1600">
                          <a:latin typeface="+mj-lt"/>
                        </a:rPr>
                        <a:t>, …, env, quoted,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760205"/>
                  </a:ext>
                </a:extLst>
              </a:tr>
              <a:tr h="543289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textOutput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container,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renderText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sep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2658"/>
                  </a:ext>
                </a:extLst>
              </a:tr>
              <a:tr h="562821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uiOutput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inline, container, …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r>
                        <a:rPr lang="en-US" sz="1600">
                          <a:latin typeface="+mj-lt"/>
                        </a:rPr>
                        <a:t> </a:t>
                      </a:r>
                      <a:r>
                        <a:rPr lang="en-US" sz="1600" b="1" err="1">
                          <a:latin typeface="+mj-lt"/>
                        </a:rPr>
                        <a:t>htmlOutput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inline, container, …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renderUI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outputArg</a:t>
                      </a:r>
                      <a:r>
                        <a:rPr lang="en-US" sz="1600" b="1" err="1">
                          <a:latin typeface="+mj-lt"/>
                        </a:rPr>
                        <a:t>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355720"/>
                  </a:ext>
                </a:extLst>
              </a:tr>
            </a:tbl>
          </a:graphicData>
        </a:graphic>
      </p:graphicFrame>
      <p:sp>
        <p:nvSpPr>
          <p:cNvPr id="28" name="Title 1">
            <a:extLst>
              <a:ext uri="{FF2B5EF4-FFF2-40B4-BE49-F238E27FC236}">
                <a16:creationId xmlns:a16="http://schemas.microsoft.com/office/drawing/2014/main" id="{4102923A-C9D9-DA39-EFD7-25071FC9D703}"/>
              </a:ext>
            </a:extLst>
          </p:cNvPr>
          <p:cNvSpPr txBox="1">
            <a:spLocks/>
          </p:cNvSpPr>
          <p:nvPr/>
        </p:nvSpPr>
        <p:spPr>
          <a:xfrm>
            <a:off x="1907728" y="1"/>
            <a:ext cx="3578672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Outputs widgets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B512CB0-E18F-34FA-2BE0-16F4C6A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4224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32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9DFC6D-133C-FE0C-3D47-538FF84FF536}"/>
              </a:ext>
            </a:extLst>
          </p:cNvPr>
          <p:cNvSpPr txBox="1"/>
          <p:nvPr/>
        </p:nvSpPr>
        <p:spPr>
          <a:xfrm>
            <a:off x="9288894" y="389609"/>
            <a:ext cx="143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solidFill>
                  <a:schemeClr val="dk1"/>
                </a:solidFill>
                <a:latin typeface="+mj-lt"/>
                <a:ea typeface="+mn-ea"/>
                <a:cs typeface="+mn-cs"/>
              </a:rPr>
              <a:t>Cheat sheet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6FF6C53-3AEA-E511-9A70-0CD9279E6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75" y="78651"/>
          <a:ext cx="1085850" cy="83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381858" imgH="6476780" progId="AcroExch.Document.DC">
                  <p:embed/>
                </p:oleObj>
              </mc:Choice>
              <mc:Fallback>
                <p:oleObj name="Acrobat Document" r:id="rId2" imgW="8381858" imgH="647678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6FF6C53-3AEA-E511-9A70-0CD9279E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75" y="78651"/>
                        <a:ext cx="1085850" cy="839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72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6341-64DB-45CA-813D-E46F1CAC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A8F10-E653-5890-20BF-CF5A0C8E6584}"/>
              </a:ext>
            </a:extLst>
          </p:cNvPr>
          <p:cNvSpPr txBox="1"/>
          <p:nvPr/>
        </p:nvSpPr>
        <p:spPr>
          <a:xfrm>
            <a:off x="169986" y="3018695"/>
            <a:ext cx="5920154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#UI, </a:t>
            </a:r>
            <a:r>
              <a:rPr lang="en-US" sz="1200" dirty="0" err="1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dashboardBody</a:t>
            </a:r>
            <a:r>
              <a:rPr lang="en-US" sz="12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, 1st tab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tabItem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tabName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'Introduction',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fluidPage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titlePanel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("All Executive Condominiums in Singapore"),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sidebarLayout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sidebarPanel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 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   </a:t>
            </a:r>
            <a:r>
              <a:rPr lang="en-US" sz="12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selectInput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"region"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"Region:",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               choices = 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list('All', "North East Region", "North Region", "East Region", "West Region", "Central Region"                                                                            )),                                                                                                   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 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hr</a:t>
            </a:r>
            <a:r>
              <a:rPr lang="en-US" sz="1200" dirty="0">
                <a:latin typeface="Lucida Console"/>
                <a:ea typeface="+mn-lt"/>
                <a:cs typeface="+mn-lt"/>
              </a:rPr>
              <a:t>(),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helpText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("Executive condominiums by Region."),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Position = "top"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),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mainPanel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 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leafletOutput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"map"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height = 500)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          )),</a:t>
            </a:r>
            <a:endParaRPr lang="en-US" sz="1200" dirty="0">
              <a:latin typeface="Lucida Console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BB515-837F-BB96-43A3-74C805935C17}"/>
              </a:ext>
            </a:extLst>
          </p:cNvPr>
          <p:cNvSpPr txBox="1">
            <a:spLocks/>
          </p:cNvSpPr>
          <p:nvPr/>
        </p:nvSpPr>
        <p:spPr>
          <a:xfrm>
            <a:off x="594743" y="1"/>
            <a:ext cx="3578672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Dotum"/>
                <a:ea typeface="Dotum"/>
              </a:rPr>
              <a:t>Maps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60468-015A-B1BA-2D20-4F0D6ED82C5F}"/>
              </a:ext>
            </a:extLst>
          </p:cNvPr>
          <p:cNvSpPr txBox="1"/>
          <p:nvPr/>
        </p:nvSpPr>
        <p:spPr>
          <a:xfrm>
            <a:off x="6172199" y="-2932"/>
            <a:ext cx="5920154" cy="6994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5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#Server </a:t>
            </a:r>
            <a:endParaRPr lang="en-US" sz="1150">
              <a:solidFill>
                <a:schemeClr val="accent6"/>
              </a:solidFill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pal &lt;- </a:t>
            </a:r>
            <a:r>
              <a:rPr lang="en-US" sz="1150" dirty="0" err="1">
                <a:latin typeface="Lucida Console"/>
                <a:ea typeface="+mn-lt"/>
                <a:cs typeface="+mn-lt"/>
              </a:rPr>
              <a:t>colorFactor</a:t>
            </a:r>
            <a:r>
              <a:rPr lang="en-US" sz="1150" dirty="0">
                <a:latin typeface="Lucida Console"/>
                <a:ea typeface="+mn-lt"/>
                <a:cs typeface="+mn-lt"/>
              </a:rPr>
              <a:t>(palette = c("red", "green", "blue", "orange", "purple"),</a:t>
            </a: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levels = c("East Region", "North East Region", "West Region", "North Region", "Central Region"))</a:t>
            </a:r>
            <a:r>
              <a:rPr lang="en-US" sz="115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  </a:t>
            </a:r>
            <a:r>
              <a:rPr lang="en-US" sz="1150" dirty="0">
                <a:latin typeface="Lucida Console"/>
                <a:ea typeface="+mn-lt"/>
                <a:cs typeface="+mn-lt"/>
              </a:rPr>
              <a:t> </a:t>
            </a:r>
            <a:endParaRPr lang="en-US" sz="1150">
              <a:ea typeface="Calibri"/>
              <a:cs typeface="Calibri"/>
            </a:endParaRPr>
          </a:p>
          <a:p>
            <a:r>
              <a:rPr lang="en-US" sz="115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output$map</a:t>
            </a:r>
            <a:r>
              <a:rPr lang="en-US" sz="115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15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renderLeaflet</a:t>
            </a:r>
            <a:r>
              <a:rPr lang="en-US" sz="1150" dirty="0">
                <a:latin typeface="Lucida Console"/>
                <a:ea typeface="+mn-lt"/>
                <a:cs typeface="+mn-lt"/>
              </a:rPr>
              <a:t>({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 if (</a:t>
            </a:r>
            <a:r>
              <a:rPr lang="en-US" sz="115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input$region</a:t>
            </a:r>
            <a:r>
              <a:rPr lang="en-US" sz="1150" dirty="0">
                <a:latin typeface="Lucida Console"/>
                <a:ea typeface="+mn-lt"/>
                <a:cs typeface="+mn-lt"/>
              </a:rPr>
              <a:t>=="All"){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display_map</a:t>
            </a:r>
            <a:r>
              <a:rPr lang="en-US" sz="1150" dirty="0">
                <a:latin typeface="Lucida Console"/>
                <a:ea typeface="+mn-lt"/>
                <a:cs typeface="+mn-lt"/>
              </a:rPr>
              <a:t>&lt;-ec_geo2 %&gt;%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leaflet()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setView</a:t>
            </a:r>
            <a:r>
              <a:rPr lang="en-US" sz="1150" dirty="0">
                <a:latin typeface="Lucida Console"/>
                <a:ea typeface="+mn-lt"/>
                <a:cs typeface="+mn-lt"/>
              </a:rPr>
              <a:t>(</a:t>
            </a:r>
            <a:r>
              <a:rPr lang="en-US" sz="1150" err="1">
                <a:latin typeface="Lucida Console"/>
                <a:ea typeface="+mn-lt"/>
                <a:cs typeface="+mn-lt"/>
              </a:rPr>
              <a:t>lng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103.8522, </a:t>
            </a:r>
            <a:r>
              <a:rPr lang="en-US" sz="1150" err="1">
                <a:latin typeface="Lucida Console"/>
                <a:ea typeface="+mn-lt"/>
                <a:cs typeface="+mn-lt"/>
              </a:rPr>
              <a:t>lat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1.347510, zoom = 11)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addTiles</a:t>
            </a:r>
            <a:r>
              <a:rPr lang="en-US" sz="1150" dirty="0">
                <a:latin typeface="Lucida Console"/>
                <a:ea typeface="+mn-lt"/>
                <a:cs typeface="+mn-lt"/>
              </a:rPr>
              <a:t>()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addCircleMarkers</a:t>
            </a:r>
            <a:r>
              <a:rPr lang="en-US" sz="1150" dirty="0">
                <a:latin typeface="Lucida Console"/>
                <a:ea typeface="+mn-lt"/>
                <a:cs typeface="+mn-lt"/>
              </a:rPr>
              <a:t>(label = ~ </a:t>
            </a:r>
            <a:r>
              <a:rPr lang="en-US" sz="1150" err="1">
                <a:latin typeface="Lucida Console"/>
                <a:ea typeface="+mn-lt"/>
                <a:cs typeface="+mn-lt"/>
              </a:rPr>
              <a:t>pjname</a:t>
            </a:r>
            <a:r>
              <a:rPr lang="en-US" sz="1150" dirty="0">
                <a:latin typeface="Lucida Console"/>
                <a:ea typeface="+mn-lt"/>
                <a:cs typeface="+mn-lt"/>
              </a:rPr>
              <a:t>, color = ~ pal(`Planning Region`), radius = 3, </a:t>
            </a:r>
            <a:r>
              <a:rPr lang="en-US" sz="1150" err="1">
                <a:latin typeface="Lucida Console"/>
                <a:ea typeface="+mn-lt"/>
                <a:cs typeface="+mn-lt"/>
              </a:rPr>
              <a:t>fillOpacity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0.5)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addSearchOSM</a:t>
            </a:r>
            <a:r>
              <a:rPr lang="en-US" sz="1150" dirty="0">
                <a:latin typeface="Lucida Console"/>
                <a:ea typeface="+mn-lt"/>
                <a:cs typeface="+mn-lt"/>
              </a:rPr>
              <a:t>() %&gt;%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addLegend</a:t>
            </a:r>
            <a:r>
              <a:rPr lang="en-US" sz="1150" dirty="0">
                <a:latin typeface="Lucida Console"/>
                <a:ea typeface="+mn-lt"/>
                <a:cs typeface="+mn-lt"/>
              </a:rPr>
              <a:t>(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 "</a:t>
            </a:r>
            <a:r>
              <a:rPr lang="en-US" sz="1150" err="1">
                <a:latin typeface="Lucida Console"/>
                <a:ea typeface="+mn-lt"/>
                <a:cs typeface="+mn-lt"/>
              </a:rPr>
              <a:t>bottomleft</a:t>
            </a:r>
            <a:r>
              <a:rPr lang="en-US" sz="1150" dirty="0">
                <a:latin typeface="Lucida Console"/>
                <a:ea typeface="+mn-lt"/>
                <a:cs typeface="+mn-lt"/>
              </a:rPr>
              <a:t>",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 pal = pal,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 values = ~`Planning Region`,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 opacity = 1, #color transparency</a:t>
            </a:r>
            <a:endParaRPr lang="en-US" sz="1150">
              <a:latin typeface="Lucida Console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 title = "Regions")}</a:t>
            </a: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if(</a:t>
            </a:r>
            <a:r>
              <a:rPr lang="en-US" sz="1150" err="1">
                <a:latin typeface="Lucida Console"/>
                <a:ea typeface="+mn-lt"/>
                <a:cs typeface="+mn-lt"/>
              </a:rPr>
              <a:t>input$region</a:t>
            </a:r>
            <a:r>
              <a:rPr lang="en-US" sz="1150" dirty="0">
                <a:latin typeface="Lucida Console"/>
                <a:ea typeface="+mn-lt"/>
                <a:cs typeface="+mn-lt"/>
              </a:rPr>
              <a:t>!="All") {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display_map</a:t>
            </a:r>
            <a:r>
              <a:rPr lang="en-US" sz="1150" dirty="0">
                <a:latin typeface="Lucida Console"/>
                <a:ea typeface="+mn-lt"/>
                <a:cs typeface="+mn-lt"/>
              </a:rPr>
              <a:t>&lt;-ec_geo2 %&gt;%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filter(`Planning Region` == </a:t>
            </a:r>
            <a:r>
              <a:rPr lang="en-US" sz="1150" err="1">
                <a:latin typeface="Lucida Console"/>
                <a:ea typeface="+mn-lt"/>
                <a:cs typeface="+mn-lt"/>
              </a:rPr>
              <a:t>input$region</a:t>
            </a:r>
            <a:r>
              <a:rPr lang="en-US" sz="1150" dirty="0">
                <a:latin typeface="Lucida Console"/>
                <a:ea typeface="+mn-lt"/>
                <a:cs typeface="+mn-lt"/>
              </a:rPr>
              <a:t>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leaflet()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setView</a:t>
            </a:r>
            <a:r>
              <a:rPr lang="en-US" sz="1150" dirty="0">
                <a:latin typeface="Lucida Console"/>
                <a:ea typeface="+mn-lt"/>
                <a:cs typeface="+mn-lt"/>
              </a:rPr>
              <a:t>(</a:t>
            </a:r>
            <a:r>
              <a:rPr lang="en-US" sz="1150" err="1">
                <a:latin typeface="Lucida Console"/>
                <a:ea typeface="+mn-lt"/>
                <a:cs typeface="+mn-lt"/>
              </a:rPr>
              <a:t>lng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103.8522, </a:t>
            </a:r>
            <a:r>
              <a:rPr lang="en-US" sz="1150" err="1">
                <a:latin typeface="Lucida Console"/>
                <a:ea typeface="+mn-lt"/>
                <a:cs typeface="+mn-lt"/>
              </a:rPr>
              <a:t>lat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1.347510, zoom = 11)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addTiles</a:t>
            </a:r>
            <a:r>
              <a:rPr lang="en-US" sz="1150" dirty="0">
                <a:latin typeface="Lucida Console"/>
                <a:ea typeface="+mn-lt"/>
                <a:cs typeface="+mn-lt"/>
              </a:rPr>
              <a:t>()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addCircleMarkers</a:t>
            </a:r>
            <a:r>
              <a:rPr lang="en-US" sz="1150" dirty="0">
                <a:latin typeface="Lucida Console"/>
                <a:ea typeface="+mn-lt"/>
                <a:cs typeface="+mn-lt"/>
              </a:rPr>
              <a:t>(label = ~ </a:t>
            </a:r>
            <a:r>
              <a:rPr lang="en-US" sz="1150" err="1">
                <a:latin typeface="Lucida Console"/>
                <a:ea typeface="+mn-lt"/>
                <a:cs typeface="+mn-lt"/>
              </a:rPr>
              <a:t>pjname</a:t>
            </a:r>
            <a:r>
              <a:rPr lang="en-US" sz="1150" dirty="0">
                <a:latin typeface="Lucida Console"/>
                <a:ea typeface="+mn-lt"/>
                <a:cs typeface="+mn-lt"/>
              </a:rPr>
              <a:t>, color = ~ pal(</a:t>
            </a:r>
            <a:r>
              <a:rPr lang="en-US" sz="1150" err="1">
                <a:latin typeface="Lucida Console"/>
                <a:ea typeface="+mn-lt"/>
                <a:cs typeface="+mn-lt"/>
              </a:rPr>
              <a:t>input$region</a:t>
            </a:r>
            <a:r>
              <a:rPr lang="en-US" sz="1150" dirty="0">
                <a:latin typeface="Lucida Console"/>
                <a:ea typeface="+mn-lt"/>
                <a:cs typeface="+mn-lt"/>
              </a:rPr>
              <a:t>), radius = 3, </a:t>
            </a:r>
            <a:r>
              <a:rPr lang="en-US" sz="1150" err="1">
                <a:latin typeface="Lucida Console"/>
                <a:ea typeface="+mn-lt"/>
                <a:cs typeface="+mn-lt"/>
              </a:rPr>
              <a:t>fillOpacity</a:t>
            </a:r>
            <a:r>
              <a:rPr lang="en-US" sz="1150" dirty="0">
                <a:latin typeface="Lucida Console"/>
                <a:ea typeface="+mn-lt"/>
                <a:cs typeface="+mn-lt"/>
              </a:rPr>
              <a:t> = 0.5)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#addSearchGoogle() %&gt;%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addLegend</a:t>
            </a:r>
            <a:r>
              <a:rPr lang="en-US" sz="1150" dirty="0">
                <a:latin typeface="Lucida Console"/>
                <a:ea typeface="+mn-lt"/>
                <a:cs typeface="+mn-lt"/>
              </a:rPr>
              <a:t>(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     "</a:t>
            </a:r>
            <a:r>
              <a:rPr lang="en-US" sz="1150" err="1">
                <a:latin typeface="Lucida Console"/>
                <a:ea typeface="+mn-lt"/>
                <a:cs typeface="+mn-lt"/>
              </a:rPr>
              <a:t>bottomleft</a:t>
            </a:r>
            <a:r>
              <a:rPr lang="en-US" sz="1150" dirty="0">
                <a:latin typeface="Lucida Console"/>
                <a:ea typeface="+mn-lt"/>
                <a:cs typeface="+mn-lt"/>
              </a:rPr>
              <a:t>",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     pal = pal,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     values = ~`Planning Region`,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     opacity = 1, #color transparency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           title = "Regions")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 }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   </a:t>
            </a:r>
            <a:r>
              <a:rPr lang="en-US" sz="1150" err="1">
                <a:latin typeface="Lucida Console"/>
                <a:ea typeface="+mn-lt"/>
                <a:cs typeface="+mn-lt"/>
              </a:rPr>
              <a:t>display_map</a:t>
            </a:r>
            <a:endParaRPr lang="en-US" sz="1150">
              <a:latin typeface="Lucida Console"/>
              <a:ea typeface="Calibri"/>
              <a:cs typeface="Calibri"/>
            </a:endParaRPr>
          </a:p>
          <a:p>
            <a:r>
              <a:rPr lang="en-US" sz="1150" dirty="0">
                <a:latin typeface="Lucida Console"/>
                <a:ea typeface="+mn-lt"/>
                <a:cs typeface="+mn-lt"/>
              </a:rPr>
              <a:t>    })</a:t>
            </a:r>
            <a:endParaRPr lang="en-US" sz="1150">
              <a:latin typeface="Lucida Console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78683-0F74-E244-E488-F0C57E265C02}"/>
              </a:ext>
            </a:extLst>
          </p:cNvPr>
          <p:cNvSpPr txBox="1"/>
          <p:nvPr/>
        </p:nvSpPr>
        <p:spPr>
          <a:xfrm>
            <a:off x="606669" y="838198"/>
            <a:ext cx="51903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Input </a:t>
            </a:r>
            <a:r>
              <a:rPr lang="en-US" dirty="0">
                <a:highlight>
                  <a:srgbClr val="00FFFF"/>
                </a:highlight>
                <a:ea typeface="Calibri"/>
                <a:cs typeface="Calibri"/>
              </a:rPr>
              <a:t>"region" </a:t>
            </a:r>
            <a:r>
              <a:rPr lang="en-US" dirty="0">
                <a:ea typeface="Calibri"/>
                <a:cs typeface="Calibri"/>
              </a:rPr>
              <a:t>from UI is pass to server, which produces output </a:t>
            </a:r>
            <a:r>
              <a:rPr lang="en-US" dirty="0">
                <a:highlight>
                  <a:srgbClr val="00FF00"/>
                </a:highlight>
                <a:ea typeface="Calibri"/>
                <a:cs typeface="Calibri"/>
              </a:rPr>
              <a:t>"map" </a:t>
            </a:r>
          </a:p>
          <a:p>
            <a:r>
              <a:rPr lang="en-US" dirty="0">
                <a:ea typeface="Calibri"/>
                <a:cs typeface="Calibri"/>
              </a:rPr>
              <a:t>Output </a:t>
            </a:r>
            <a:r>
              <a:rPr lang="en-US" dirty="0">
                <a:highlight>
                  <a:srgbClr val="00FF00"/>
                </a:highlight>
                <a:ea typeface="Calibri"/>
                <a:cs typeface="Calibri"/>
              </a:rPr>
              <a:t>"map" </a:t>
            </a:r>
            <a:r>
              <a:rPr lang="en-US" dirty="0">
                <a:ea typeface="Calibri"/>
                <a:cs typeface="Calibri"/>
              </a:rPr>
              <a:t>is then passed to UI to be display in the </a:t>
            </a:r>
            <a:r>
              <a:rPr lang="en-US" dirty="0" err="1">
                <a:ea typeface="Calibri"/>
                <a:cs typeface="Calibri"/>
              </a:rPr>
              <a:t>mainPanel</a:t>
            </a:r>
            <a:r>
              <a:rPr lang="en-US" dirty="0">
                <a:ea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114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6341-64DB-45CA-813D-E46F1CAC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BB515-837F-BB96-43A3-74C805935C17}"/>
              </a:ext>
            </a:extLst>
          </p:cNvPr>
          <p:cNvSpPr txBox="1">
            <a:spLocks/>
          </p:cNvSpPr>
          <p:nvPr/>
        </p:nvSpPr>
        <p:spPr>
          <a:xfrm>
            <a:off x="594743" y="1"/>
            <a:ext cx="3578672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Dotum"/>
                <a:ea typeface="Dotum"/>
              </a:rPr>
              <a:t>Charts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5B2AE-9F5C-195C-3604-534CBABEA85C}"/>
              </a:ext>
            </a:extLst>
          </p:cNvPr>
          <p:cNvSpPr txBox="1"/>
          <p:nvPr/>
        </p:nvSpPr>
        <p:spPr>
          <a:xfrm>
            <a:off x="545123" y="1245576"/>
            <a:ext cx="5392615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UI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fluidRow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column(width = 12,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box(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width = 12,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height = 800,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solidHeader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TRUE,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          collapsible = FALSE,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collapsed = FALSE,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plotOutput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regionanalysis</a:t>
            </a:r>
            <a:r>
              <a:rPr lang="en-US" sz="12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height = 750)</a:t>
            </a:r>
            <a:endParaRPr lang="en-US" sz="1200" dirty="0">
              <a:latin typeface="Lucida Console"/>
              <a:ea typeface="Calibri" panose="020F0502020204030204"/>
              <a:cs typeface="Calibri" panose="020F0502020204030204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                         ))</a:t>
            </a:r>
            <a:endParaRPr lang="en-US" sz="1200" dirty="0">
              <a:latin typeface="Lucida Conso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CC0D-ECD6-F6B5-CF06-362DEE416A40}"/>
              </a:ext>
            </a:extLst>
          </p:cNvPr>
          <p:cNvSpPr txBox="1"/>
          <p:nvPr/>
        </p:nvSpPr>
        <p:spPr>
          <a:xfrm>
            <a:off x="545122" y="3531577"/>
            <a:ext cx="863111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Server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 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output$regionanalysis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renderPlot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({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200" err="1">
                <a:latin typeface="Lucida Console"/>
                <a:ea typeface="+mn-lt"/>
                <a:cs typeface="+mn-lt"/>
              </a:rPr>
              <a:t>data_rv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200" dirty="0">
                <a:latin typeface="Lucida Console"/>
                <a:ea typeface="+mn-lt"/>
                <a:cs typeface="+mn-lt"/>
              </a:rPr>
              <a:t> %&gt;%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200" dirty="0">
                <a:latin typeface="Lucida Console"/>
                <a:ea typeface="+mn-lt"/>
                <a:cs typeface="+mn-lt"/>
              </a:rPr>
              <a:t>(`Planning Region`, </a:t>
            </a:r>
            <a:r>
              <a:rPr lang="en-US" sz="1200" err="1">
                <a:latin typeface="Lucida Console"/>
                <a:ea typeface="+mn-lt"/>
                <a:cs typeface="+mn-lt"/>
              </a:rPr>
              <a:t>Sale_Year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) %&gt;%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region_value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mean(`Unit Price ($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psm</a:t>
            </a:r>
            <a:r>
              <a:rPr lang="en-US" sz="1200" dirty="0">
                <a:latin typeface="Lucida Console"/>
                <a:ea typeface="+mn-lt"/>
                <a:cs typeface="+mn-lt"/>
              </a:rPr>
              <a:t>)`, na.rm = T))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data_rv$Sale_Year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as.numeric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data_rv$Sale_Year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)</a:t>
            </a:r>
            <a:endParaRPr lang="en-US" sz="1200" dirty="0">
              <a:latin typeface="Lucida Console"/>
            </a:endParaRPr>
          </a:p>
          <a:p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p &lt;-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data_rv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(y =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region_value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x =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Sale_Year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)) 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geom_smooth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(col = data_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rv</a:t>
            </a:r>
            <a:r>
              <a:rPr lang="en-US" sz="1200" dirty="0">
                <a:latin typeface="Lucida Console"/>
                <a:ea typeface="+mn-lt"/>
                <a:cs typeface="+mn-lt"/>
              </a:rPr>
              <a:t>$`Planning Region`), method = '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lm</a:t>
            </a:r>
            <a:r>
              <a:rPr lang="en-US" sz="1200" dirty="0">
                <a:latin typeface="Lucida Console"/>
                <a:ea typeface="+mn-lt"/>
                <a:cs typeface="+mn-lt"/>
              </a:rPr>
              <a:t>', se = FALSE) + 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(col = data_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rv</a:t>
            </a:r>
            <a:r>
              <a:rPr lang="en-US" sz="1200" dirty="0">
                <a:latin typeface="Lucida Console"/>
                <a:ea typeface="+mn-lt"/>
                <a:cs typeface="+mn-lt"/>
              </a:rPr>
              <a:t>$`Planning Region`), size = 2.5) + 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labs(title = 'Sales Price by Year', subtitle = paste('by', 'Region'),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 col = 'Planning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Region',x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'Sales Year', y = 'Sales Price ($)',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 fill = data_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rv</a:t>
            </a:r>
            <a:r>
              <a:rPr lang="en-US" sz="1200" dirty="0">
                <a:latin typeface="Lucida Console"/>
                <a:ea typeface="+mn-lt"/>
                <a:cs typeface="+mn-lt"/>
              </a:rPr>
              <a:t>$`Planning Region`)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return(p)</a:t>
            </a:r>
            <a:endParaRPr lang="en-US" sz="1200" dirty="0">
              <a:latin typeface="Lucida Console"/>
            </a:endParaRPr>
          </a:p>
          <a:p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 })</a:t>
            </a:r>
            <a:endParaRPr lang="en-US" sz="1200" dirty="0">
              <a:latin typeface="Lucida Conso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4982-B040-2A3B-F742-E075219F95E7}"/>
              </a:ext>
            </a:extLst>
          </p:cNvPr>
          <p:cNvSpPr txBox="1"/>
          <p:nvPr/>
        </p:nvSpPr>
        <p:spPr>
          <a:xfrm>
            <a:off x="498231" y="674076"/>
            <a:ext cx="56270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Static output, no input required for plot of sale price by year and planning region </a:t>
            </a:r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91CBA74-7CED-648D-D3DE-DB47F785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5" y="140352"/>
            <a:ext cx="4689230" cy="3294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BE690A-A4CF-DE5F-38D3-0EC6003FD2EE}"/>
              </a:ext>
            </a:extLst>
          </p:cNvPr>
          <p:cNvSpPr txBox="1"/>
          <p:nvPr/>
        </p:nvSpPr>
        <p:spPr>
          <a:xfrm>
            <a:off x="-9003809" y="1247705"/>
            <a:ext cx="5759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675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6341-64DB-45CA-813D-E46F1CAC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BB515-837F-BB96-43A3-74C805935C17}"/>
              </a:ext>
            </a:extLst>
          </p:cNvPr>
          <p:cNvSpPr txBox="1">
            <a:spLocks/>
          </p:cNvSpPr>
          <p:nvPr/>
        </p:nvSpPr>
        <p:spPr>
          <a:xfrm>
            <a:off x="454066" y="1"/>
            <a:ext cx="4961995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Descriptive Statistics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5B2AE-9F5C-195C-3604-534CBABEA85C}"/>
              </a:ext>
            </a:extLst>
          </p:cNvPr>
          <p:cNvSpPr txBox="1"/>
          <p:nvPr/>
        </p:nvSpPr>
        <p:spPr>
          <a:xfrm>
            <a:off x="4319954" y="2930"/>
            <a:ext cx="7725508" cy="3985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UI, 1st tab 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Lucida Console"/>
                <a:ea typeface="Calibri"/>
                <a:cs typeface="Calibri"/>
              </a:rPr>
              <a:t>fluidPage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titlePanel</a:t>
            </a:r>
            <a:r>
              <a:rPr lang="en-US" sz="1100" dirty="0">
                <a:latin typeface="Lucida Console"/>
                <a:ea typeface="+mn-lt"/>
                <a:cs typeface="+mn-lt"/>
              </a:rPr>
              <a:t>("Descriptive Statistics"),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fluidRow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column(width = 12,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tabsetPanel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tabPanel</a:t>
            </a:r>
            <a:r>
              <a:rPr lang="en-US" sz="1100" dirty="0">
                <a:latin typeface="Lucida Console"/>
                <a:ea typeface="+mn-lt"/>
                <a:cs typeface="+mn-lt"/>
              </a:rPr>
              <a:t>("Price by Factors",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box(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radioButtons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r>
              <a:rPr lang="en-US" sz="1100" dirty="0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xcol</a:t>
            </a:r>
            <a:r>
              <a:rPr lang="en-US" sz="1100" dirty="0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100" dirty="0">
                <a:latin typeface="Lucida Console"/>
                <a:ea typeface="+mn-lt"/>
                <a:cs typeface="+mn-lt"/>
              </a:rPr>
              <a:t>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                                 label =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tags$strong</a:t>
            </a:r>
            <a:r>
              <a:rPr lang="en-US" sz="1100" dirty="0">
                <a:latin typeface="Lucida Console"/>
                <a:ea typeface="+mn-lt"/>
                <a:cs typeface="+mn-lt"/>
              </a:rPr>
              <a:t>('Analyse Sales By:'),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         choices = c(</a:t>
            </a:r>
            <a:r>
              <a:rPr lang="en-US" sz="1100" b="1" dirty="0">
                <a:latin typeface="Lucida Console"/>
                <a:ea typeface="+mn-lt"/>
                <a:cs typeface="+mn-lt"/>
              </a:rPr>
              <a:t>'Floor level' </a:t>
            </a:r>
            <a:r>
              <a:rPr lang="en-US" sz="1100" dirty="0">
                <a:latin typeface="Lucida Console"/>
                <a:ea typeface="+mn-lt"/>
                <a:cs typeface="+mn-lt"/>
              </a:rPr>
              <a:t>= '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Floor_Level</a:t>
            </a:r>
            <a:r>
              <a:rPr lang="en-US" sz="1100" dirty="0">
                <a:latin typeface="Lucida Console"/>
                <a:ea typeface="+mn-lt"/>
                <a:cs typeface="+mn-lt"/>
              </a:rPr>
              <a:t>',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                                             </a:t>
            </a:r>
            <a:r>
              <a:rPr lang="en-US" sz="1100" b="1" dirty="0">
                <a:latin typeface="Lucida Console"/>
                <a:ea typeface="+mn-lt"/>
                <a:cs typeface="+mn-lt"/>
              </a:rPr>
              <a:t>'Distance from MRT' </a:t>
            </a:r>
            <a:r>
              <a:rPr lang="en-US" sz="1100" dirty="0">
                <a:latin typeface="Lucida Console"/>
                <a:ea typeface="+mn-lt"/>
                <a:cs typeface="+mn-lt"/>
              </a:rPr>
              <a:t>= '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mrt_distance_grp</a:t>
            </a:r>
            <a:r>
              <a:rPr lang="en-US" sz="1100" dirty="0">
                <a:latin typeface="Lucida Console"/>
                <a:ea typeface="+mn-lt"/>
                <a:cs typeface="+mn-lt"/>
              </a:rPr>
              <a:t>',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                                              </a:t>
            </a:r>
            <a:r>
              <a:rPr lang="en-US" sz="1100" b="1" dirty="0">
                <a:latin typeface="Lucida Console"/>
                <a:ea typeface="+mn-lt"/>
                <a:cs typeface="+mn-lt"/>
              </a:rPr>
              <a:t>'Completion date' </a:t>
            </a:r>
            <a:r>
              <a:rPr lang="en-US" sz="1100" dirty="0">
                <a:latin typeface="Lucida Console"/>
                <a:ea typeface="+mn-lt"/>
                <a:cs typeface="+mn-lt"/>
              </a:rPr>
              <a:t>= '`Completion Date`'),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                      inline = TRUE)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                                ),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box(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width = 12,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                        height = 800,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                        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solidHeader</a:t>
            </a:r>
            <a:r>
              <a:rPr lang="en-US" sz="1100" dirty="0">
                <a:latin typeface="Lucida Console"/>
                <a:ea typeface="+mn-lt"/>
                <a:cs typeface="+mn-lt"/>
              </a:rPr>
              <a:t> = TRUE,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collapsible = FALSE,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collapsed = FALSE,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</a:t>
            </a:r>
            <a:r>
              <a:rPr lang="en-US" sz="11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plotOutput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r>
              <a:rPr lang="en-US" sz="11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1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descriptiveAnalysis</a:t>
            </a:r>
            <a:r>
              <a:rPr lang="en-US" sz="11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'</a:t>
            </a:r>
            <a:r>
              <a:rPr lang="en-US" sz="1100" dirty="0">
                <a:latin typeface="Lucida Console"/>
                <a:ea typeface="+mn-lt"/>
                <a:cs typeface="+mn-lt"/>
              </a:rPr>
              <a:t>, height = 750)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                                         )), 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CC0D-ECD6-F6B5-CF06-362DEE416A40}"/>
              </a:ext>
            </a:extLst>
          </p:cNvPr>
          <p:cNvSpPr txBox="1"/>
          <p:nvPr/>
        </p:nvSpPr>
        <p:spPr>
          <a:xfrm>
            <a:off x="4319953" y="4047393"/>
            <a:ext cx="7716715" cy="2631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Server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 </a:t>
            </a:r>
            <a:r>
              <a:rPr lang="en-US" sz="11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output$descriptiveAnalysis</a:t>
            </a:r>
            <a:r>
              <a:rPr lang="en-US" sz="11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100" dirty="0">
                <a:solidFill>
                  <a:srgbClr val="000000"/>
                </a:solidFill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renderPlot</a:t>
            </a:r>
            <a:r>
              <a:rPr lang="en-US" sz="1100" dirty="0">
                <a:latin typeface="Lucida Console"/>
                <a:ea typeface="+mn-lt"/>
                <a:cs typeface="+mn-lt"/>
              </a:rPr>
              <a:t>({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 analysis &lt;-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100" dirty="0">
                <a:latin typeface="Lucida Console"/>
                <a:ea typeface="+mn-lt"/>
                <a:cs typeface="+mn-lt"/>
              </a:rPr>
              <a:t> %&gt;%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100" dirty="0">
                <a:latin typeface="Lucida Console"/>
                <a:ea typeface="+mn-lt"/>
                <a:cs typeface="+mn-lt"/>
              </a:rPr>
              <a:t>_(.dots =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) %&gt;%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 filter(`Completion Date` != 'Uncompleted', `Completion Date` != 'Unknown') %&gt;%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basket_value</a:t>
            </a:r>
            <a:r>
              <a:rPr lang="en-US" sz="1100" dirty="0">
                <a:latin typeface="Lucida Console"/>
                <a:ea typeface="+mn-lt"/>
                <a:cs typeface="+mn-lt"/>
              </a:rPr>
              <a:t> = mean(`Unit Price ($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psm</a:t>
            </a:r>
            <a:r>
              <a:rPr lang="en-US" sz="1100" dirty="0">
                <a:latin typeface="Lucida Console"/>
                <a:ea typeface="+mn-lt"/>
                <a:cs typeface="+mn-lt"/>
              </a:rPr>
              <a:t>)`, na.rm = T))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 p &lt;-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100" dirty="0">
                <a:latin typeface="Lucida Console"/>
                <a:ea typeface="+mn-lt"/>
                <a:cs typeface="+mn-lt"/>
              </a:rPr>
              <a:t>(analysis,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aes_string</a:t>
            </a:r>
            <a:r>
              <a:rPr lang="en-US" sz="1100" dirty="0">
                <a:latin typeface="Lucida Console"/>
                <a:ea typeface="+mn-lt"/>
                <a:cs typeface="+mn-lt"/>
              </a:rPr>
              <a:t>(y = '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basket_value</a:t>
            </a:r>
            <a:r>
              <a:rPr lang="en-US" sz="1100" dirty="0">
                <a:latin typeface="Lucida Console"/>
                <a:ea typeface="+mn-lt"/>
                <a:cs typeface="+mn-lt"/>
              </a:rPr>
              <a:t>', x =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)) +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100" dirty="0">
                <a:latin typeface="Lucida Console"/>
                <a:ea typeface="+mn-lt"/>
                <a:cs typeface="+mn-lt"/>
              </a:rPr>
              <a:t>(</a:t>
            </a:r>
            <a:r>
              <a:rPr lang="en-US" sz="1100" dirty="0" err="1">
                <a:latin typeface="Lucida Console"/>
                <a:ea typeface="+mn-lt"/>
                <a:cs typeface="+mn-lt"/>
              </a:rPr>
              <a:t>aes_string</a:t>
            </a:r>
            <a:r>
              <a:rPr lang="en-US" sz="1100" dirty="0">
                <a:latin typeface="Lucida Console"/>
                <a:ea typeface="+mn-lt"/>
                <a:cs typeface="+mn-lt"/>
              </a:rPr>
              <a:t>(fill =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), stat = 'identity') +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 labs(title = 'Average Sales Price', subtitle = paste('by',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), 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 x =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, y = 'Sales Price ($)',</a:t>
            </a: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          fill = </a:t>
            </a:r>
            <a:r>
              <a:rPr lang="en-US" sz="11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input$xcol</a:t>
            </a:r>
            <a:r>
              <a:rPr lang="en-US" sz="1100" dirty="0">
                <a:latin typeface="Lucida Console"/>
                <a:ea typeface="+mn-lt"/>
                <a:cs typeface="+mn-lt"/>
              </a:rPr>
              <a:t>)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 return(p)            </a:t>
            </a:r>
            <a:endParaRPr lang="en-US" sz="1100" dirty="0">
              <a:latin typeface="Lucida Console"/>
            </a:endParaRPr>
          </a:p>
          <a:p>
            <a:r>
              <a:rPr lang="en-US" sz="1100" dirty="0">
                <a:latin typeface="Lucida Console"/>
                <a:ea typeface="+mn-lt"/>
                <a:cs typeface="+mn-lt"/>
              </a:rPr>
              <a:t>        })</a:t>
            </a: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CCCADE-3595-D1F8-94C3-5E14ECBF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2555284"/>
            <a:ext cx="3493476" cy="879925"/>
          </a:xfrm>
          <a:prstGeom prst="rect">
            <a:avLst/>
          </a:prstGeom>
        </p:spPr>
      </p:pic>
      <p:pic>
        <p:nvPicPr>
          <p:cNvPr id="6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DD8134A-061D-AA92-2042-70931F78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5" y="3825009"/>
            <a:ext cx="3493476" cy="2701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1981A-A9F7-80F1-3A24-2CD3DBBF1AAE}"/>
              </a:ext>
            </a:extLst>
          </p:cNvPr>
          <p:cNvSpPr txBox="1"/>
          <p:nvPr/>
        </p:nvSpPr>
        <p:spPr>
          <a:xfrm>
            <a:off x="381000" y="761999"/>
            <a:ext cx="35755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Input </a:t>
            </a:r>
            <a:r>
              <a:rPr lang="en-US" dirty="0" err="1">
                <a:highlight>
                  <a:srgbClr val="00FFFF"/>
                </a:highlight>
                <a:ea typeface="Calibri"/>
                <a:cs typeface="Calibri"/>
              </a:rPr>
              <a:t>xcol</a:t>
            </a:r>
            <a:r>
              <a:rPr lang="en-US" dirty="0">
                <a:highlight>
                  <a:srgbClr val="00FFFF"/>
                </a:highlight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from </a:t>
            </a:r>
            <a:r>
              <a:rPr lang="en-US" dirty="0" err="1">
                <a:ea typeface="Calibri"/>
                <a:cs typeface="Calibri"/>
              </a:rPr>
              <a:t>radioButtons</a:t>
            </a:r>
            <a:r>
              <a:rPr lang="en-US" dirty="0">
                <a:ea typeface="Calibri"/>
                <a:cs typeface="Calibri"/>
              </a:rPr>
              <a:t> in UI is passed to </a:t>
            </a:r>
            <a:r>
              <a:rPr lang="en-US" dirty="0" err="1">
                <a:ea typeface="Calibri"/>
                <a:cs typeface="Calibri"/>
              </a:rPr>
              <a:t>renderPlot</a:t>
            </a:r>
            <a:r>
              <a:rPr lang="en-US" dirty="0">
                <a:ea typeface="Calibri"/>
                <a:cs typeface="Calibri"/>
              </a:rPr>
              <a:t> in Server to produce output </a:t>
            </a:r>
            <a:r>
              <a:rPr lang="en-US" dirty="0" err="1">
                <a:highlight>
                  <a:srgbClr val="00FF00"/>
                </a:highlight>
                <a:ea typeface="Calibri"/>
                <a:cs typeface="Calibri"/>
              </a:rPr>
              <a:t>descriptiveAnalysis</a:t>
            </a:r>
            <a:r>
              <a:rPr lang="en-US" dirty="0">
                <a:ea typeface="Calibri"/>
                <a:cs typeface="Calibri"/>
              </a:rPr>
              <a:t>. </a:t>
            </a:r>
          </a:p>
          <a:p>
            <a:r>
              <a:rPr lang="en-US" dirty="0">
                <a:ea typeface="Calibri"/>
                <a:cs typeface="Calibri"/>
              </a:rPr>
              <a:t>Output from server is passed to </a:t>
            </a:r>
            <a:r>
              <a:rPr lang="en-US" dirty="0" err="1">
                <a:ea typeface="Calibri"/>
                <a:cs typeface="Calibri"/>
              </a:rPr>
              <a:t>plotOutput</a:t>
            </a:r>
            <a:r>
              <a:rPr lang="en-US" dirty="0">
                <a:ea typeface="Calibri"/>
                <a:cs typeface="Calibri"/>
              </a:rPr>
              <a:t> in UI.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A59B-83ED-745F-B9A0-09C9DDF84C65}"/>
              </a:ext>
            </a:extLst>
          </p:cNvPr>
          <p:cNvSpPr txBox="1"/>
          <p:nvPr/>
        </p:nvSpPr>
        <p:spPr>
          <a:xfrm>
            <a:off x="12192000" y="472842"/>
            <a:ext cx="5759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024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6341-64DB-45CA-813D-E46F1CAC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BB515-837F-BB96-43A3-74C805935C17}"/>
              </a:ext>
            </a:extLst>
          </p:cNvPr>
          <p:cNvSpPr txBox="1">
            <a:spLocks/>
          </p:cNvSpPr>
          <p:nvPr/>
        </p:nvSpPr>
        <p:spPr>
          <a:xfrm>
            <a:off x="454066" y="1"/>
            <a:ext cx="4961995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Descriptive Statistics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5B2AE-9F5C-195C-3604-534CBABEA85C}"/>
              </a:ext>
            </a:extLst>
          </p:cNvPr>
          <p:cNvSpPr txBox="1"/>
          <p:nvPr/>
        </p:nvSpPr>
        <p:spPr>
          <a:xfrm>
            <a:off x="4319954" y="2930"/>
            <a:ext cx="772550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UI, 1st tab </a:t>
            </a:r>
          </a:p>
          <a:p>
            <a:r>
              <a:rPr lang="en-US" sz="1200" dirty="0" err="1">
                <a:latin typeface="Lucida Console"/>
                <a:ea typeface="+mn-lt"/>
                <a:cs typeface="+mn-lt"/>
              </a:rPr>
              <a:t>tabPanel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("Sales Count by Region", 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box(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width = 12,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height = 800,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solidHeader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TRUE,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collapsible = FALSE,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collapsed = FALSE,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selectInput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inputId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</a:t>
            </a:r>
            <a:r>
              <a:rPr lang="en-US" sz="1200" dirty="0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 "Year"</a:t>
            </a:r>
            <a:r>
              <a:rPr lang="en-US" sz="1200" dirty="0">
                <a:latin typeface="Lucida Console"/>
                <a:ea typeface="+mn-lt"/>
                <a:cs typeface="+mn-lt"/>
              </a:rPr>
              <a:t>, 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label = "Select years:", 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choices = 2000:2019),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plotOutput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outputId</a:t>
            </a:r>
            <a:r>
              <a:rPr lang="en-US" sz="1200" dirty="0">
                <a:latin typeface="Lucida Console"/>
                <a:ea typeface="+mn-lt"/>
                <a:cs typeface="+mn-lt"/>
              </a:rPr>
              <a:t>  = 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piechart</a:t>
            </a:r>
            <a:r>
              <a:rPr lang="en-US" sz="12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</a:t>
            </a:r>
            <a:r>
              <a:rPr lang="en-US" sz="1200" dirty="0">
                <a:latin typeface="Lucida Console"/>
                <a:ea typeface="+mn-lt"/>
                <a:cs typeface="+mn-lt"/>
              </a:rPr>
              <a:t>, 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height = "600")</a:t>
            </a:r>
            <a:endParaRPr lang="en-US" sz="120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      ))</a:t>
            </a:r>
            <a:endParaRPr lang="en-US" sz="1200">
              <a:latin typeface="Lucida Conso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CC0D-ECD6-F6B5-CF06-362DEE416A40}"/>
              </a:ext>
            </a:extLst>
          </p:cNvPr>
          <p:cNvSpPr txBox="1"/>
          <p:nvPr/>
        </p:nvSpPr>
        <p:spPr>
          <a:xfrm>
            <a:off x="4319953" y="2793024"/>
            <a:ext cx="771671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Server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 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output$piechart</a:t>
            </a:r>
            <a:r>
              <a:rPr lang="en-US" sz="1200" dirty="0">
                <a:latin typeface="Lucida Console"/>
                <a:ea typeface="+mn-lt"/>
                <a:cs typeface="+mn-lt"/>
              </a:rPr>
              <a:t> &lt;- </a:t>
            </a:r>
            <a:r>
              <a:rPr lang="en-US" sz="12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renderPlot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({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data&lt;-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ec_data</a:t>
            </a:r>
            <a:r>
              <a:rPr lang="en-US" sz="1200" dirty="0">
                <a:latin typeface="Lucida Console"/>
                <a:ea typeface="+mn-lt"/>
                <a:cs typeface="+mn-lt"/>
              </a:rPr>
              <a:t> %&gt;%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filter(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Sale_Year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== </a:t>
            </a:r>
            <a:r>
              <a:rPr lang="en-US" sz="1200" dirty="0" err="1">
                <a:highlight>
                  <a:srgbClr val="00FFFF"/>
                </a:highlight>
                <a:latin typeface="Lucida Console"/>
                <a:ea typeface="+mn-lt"/>
                <a:cs typeface="+mn-lt"/>
              </a:rPr>
              <a:t>input$Year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) %&gt;%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200" dirty="0">
                <a:latin typeface="Lucida Console"/>
                <a:ea typeface="+mn-lt"/>
                <a:cs typeface="+mn-lt"/>
              </a:rPr>
              <a:t>(`Planning Region`) %&gt;%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200" dirty="0">
                <a:latin typeface="Lucida Console"/>
                <a:ea typeface="+mn-lt"/>
                <a:cs typeface="+mn-lt"/>
              </a:rPr>
              <a:t>(count = n())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data&lt;-data %&gt;%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arrange(desc(`Planning Region`)) %&gt;%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mutate(prop=round(count/sum(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data$count</a:t>
            </a:r>
            <a:r>
              <a:rPr lang="en-US" sz="1200" dirty="0">
                <a:latin typeface="Lucida Console"/>
                <a:ea typeface="+mn-lt"/>
                <a:cs typeface="+mn-lt"/>
              </a:rPr>
              <a:t>)*100,2)) %&gt;% 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mutate(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ypos</a:t>
            </a:r>
            <a:r>
              <a:rPr lang="en-US" sz="1200" dirty="0">
                <a:latin typeface="Lucida Console"/>
                <a:ea typeface="+mn-lt"/>
                <a:cs typeface="+mn-lt"/>
              </a:rPr>
              <a:t>=round(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cumsum</a:t>
            </a:r>
            <a:r>
              <a:rPr lang="en-US" sz="1200" dirty="0">
                <a:latin typeface="Lucida Console"/>
                <a:ea typeface="+mn-lt"/>
                <a:cs typeface="+mn-lt"/>
              </a:rPr>
              <a:t>(prop)-0.5*prop, 2))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(data,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(x="", y=prop, fill=`Planning Region`)) 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(stat="identity", width=1, color="white") 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coord_polar</a:t>
            </a:r>
            <a:r>
              <a:rPr lang="en-US" sz="1200" dirty="0">
                <a:latin typeface="Lucida Console"/>
                <a:ea typeface="+mn-lt"/>
                <a:cs typeface="+mn-lt"/>
              </a:rPr>
              <a:t>("y", start=0)+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theme_void</a:t>
            </a:r>
            <a:r>
              <a:rPr lang="en-US" sz="1200" dirty="0">
                <a:latin typeface="Lucida Console"/>
                <a:ea typeface="+mn-lt"/>
                <a:cs typeface="+mn-lt"/>
              </a:rPr>
              <a:t>() +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geom_text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200" dirty="0">
                <a:latin typeface="Lucida Console"/>
                <a:ea typeface="+mn-lt"/>
                <a:cs typeface="+mn-lt"/>
              </a:rPr>
              <a:t>(y=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ypos</a:t>
            </a:r>
            <a:r>
              <a:rPr lang="en-US" sz="1200" dirty="0">
                <a:latin typeface="Lucida Console"/>
                <a:ea typeface="+mn-lt"/>
                <a:cs typeface="+mn-lt"/>
              </a:rPr>
              <a:t>, label=paste0(prop,"%")), color="white")+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labs(title = 'The proportion of sale counts for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differnet</a:t>
            </a:r>
            <a:r>
              <a:rPr lang="en-US" sz="1200" dirty="0">
                <a:latin typeface="Lucida Console"/>
                <a:ea typeface="+mn-lt"/>
                <a:cs typeface="+mn-lt"/>
              </a:rPr>
              <a:t> Planning Regions',</a:t>
            </a: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            x = 'Planning Region') +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       theme(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plot.title</a:t>
            </a:r>
            <a:r>
              <a:rPr lang="en-US" sz="1200" dirty="0">
                <a:latin typeface="Lucida Console"/>
                <a:ea typeface="+mn-lt"/>
                <a:cs typeface="+mn-lt"/>
              </a:rPr>
              <a:t> = </a:t>
            </a:r>
            <a:r>
              <a:rPr lang="en-US" sz="1200" dirty="0" err="1">
                <a:latin typeface="Lucida Console"/>
                <a:ea typeface="+mn-lt"/>
                <a:cs typeface="+mn-lt"/>
              </a:rPr>
              <a:t>element_text</a:t>
            </a:r>
            <a:r>
              <a:rPr lang="en-US" sz="1200" dirty="0">
                <a:latin typeface="Lucida Console"/>
                <a:ea typeface="+mn-lt"/>
                <a:cs typeface="+mn-lt"/>
              </a:rPr>
              <a:t>(color = "Black", size = 14))</a:t>
            </a:r>
            <a:endParaRPr lang="en-US" sz="1200" dirty="0">
              <a:latin typeface="Lucida Console"/>
            </a:endParaRPr>
          </a:p>
          <a:p>
            <a:r>
              <a:rPr lang="en-US" sz="1200" dirty="0">
                <a:latin typeface="Lucida Console"/>
                <a:ea typeface="+mn-lt"/>
                <a:cs typeface="+mn-lt"/>
              </a:rPr>
              <a:t>    })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1981A-A9F7-80F1-3A24-2CD3DBBF1AAE}"/>
              </a:ext>
            </a:extLst>
          </p:cNvPr>
          <p:cNvSpPr txBox="1"/>
          <p:nvPr/>
        </p:nvSpPr>
        <p:spPr>
          <a:xfrm>
            <a:off x="381000" y="761999"/>
            <a:ext cx="35755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Input </a:t>
            </a:r>
            <a:r>
              <a:rPr lang="en-US" dirty="0">
                <a:highlight>
                  <a:srgbClr val="00FFFF"/>
                </a:highlight>
                <a:ea typeface="Calibri"/>
                <a:cs typeface="Calibri"/>
              </a:rPr>
              <a:t>Year </a:t>
            </a:r>
            <a:r>
              <a:rPr lang="en-US" dirty="0">
                <a:ea typeface="Calibri"/>
                <a:cs typeface="Calibri"/>
              </a:rPr>
              <a:t>from </a:t>
            </a:r>
            <a:r>
              <a:rPr lang="en-US" err="1">
                <a:ea typeface="Calibri"/>
                <a:cs typeface="Calibri"/>
              </a:rPr>
              <a:t>rselectInput</a:t>
            </a:r>
            <a:r>
              <a:rPr lang="en-US" dirty="0">
                <a:ea typeface="Calibri"/>
                <a:cs typeface="Calibri"/>
              </a:rPr>
              <a:t> in UI is passed to </a:t>
            </a:r>
            <a:r>
              <a:rPr lang="en-US" err="1">
                <a:ea typeface="Calibri"/>
                <a:cs typeface="Calibri"/>
              </a:rPr>
              <a:t>renderPlot</a:t>
            </a:r>
            <a:r>
              <a:rPr lang="en-US" dirty="0">
                <a:ea typeface="Calibri"/>
                <a:cs typeface="Calibri"/>
              </a:rPr>
              <a:t> in Server to produce output </a:t>
            </a:r>
            <a:r>
              <a:rPr lang="en-US" err="1">
                <a:highlight>
                  <a:srgbClr val="00FF00"/>
                </a:highlight>
                <a:ea typeface="Calibri"/>
                <a:cs typeface="Calibri"/>
              </a:rPr>
              <a:t>piechart</a:t>
            </a:r>
            <a:r>
              <a:rPr lang="en-US" dirty="0">
                <a:ea typeface="Calibri"/>
                <a:cs typeface="Calibri"/>
              </a:rPr>
              <a:t>. </a:t>
            </a:r>
          </a:p>
          <a:p>
            <a:r>
              <a:rPr lang="en-US" dirty="0">
                <a:ea typeface="Calibri"/>
                <a:cs typeface="Calibri"/>
              </a:rPr>
              <a:t>Output from server is passed to </a:t>
            </a:r>
            <a:r>
              <a:rPr lang="en-US" dirty="0" err="1">
                <a:ea typeface="Calibri"/>
                <a:cs typeface="Calibri"/>
              </a:rPr>
              <a:t>plotOutput</a:t>
            </a:r>
            <a:r>
              <a:rPr lang="en-US" dirty="0">
                <a:ea typeface="Calibri"/>
                <a:cs typeface="Calibri"/>
              </a:rPr>
              <a:t> in UI.  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EE03BD7-A919-EA3C-F6D9-BA098942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7618"/>
            <a:ext cx="3434861" cy="875288"/>
          </a:xfrm>
          <a:prstGeom prst="rect">
            <a:avLst/>
          </a:prstGeom>
        </p:spPr>
      </p:pic>
      <p:pic>
        <p:nvPicPr>
          <p:cNvPr id="9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1699E49E-9CA0-C793-022E-7A673D2A3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" b="-550"/>
          <a:stretch/>
        </p:blipFill>
        <p:spPr>
          <a:xfrm>
            <a:off x="457199" y="3308990"/>
            <a:ext cx="3505200" cy="27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tum"/>
                <a:ea typeface="Dotum"/>
              </a:rPr>
              <a:t>Plot output on the map</a:t>
            </a:r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2063D68A-8379-5676-0C50-FC533B21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57" t="25394" r="1384" b="702"/>
          <a:stretch/>
        </p:blipFill>
        <p:spPr>
          <a:xfrm>
            <a:off x="558799" y="1330960"/>
            <a:ext cx="4546601" cy="2447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D1FC94-FCD2-B95B-C7E9-B961EDDC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11" y="1859280"/>
            <a:ext cx="6394949" cy="4423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C6276-2895-30DE-5133-4A9F492C9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761" y="1177265"/>
            <a:ext cx="2743438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References: 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74452" y="1009013"/>
            <a:ext cx="10951690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 err="1">
                <a:cs typeface="Calibri" panose="020F0502020204030204"/>
              </a:rPr>
              <a:t>ggplot</a:t>
            </a:r>
            <a:r>
              <a:rPr lang="en-US" sz="2500" dirty="0">
                <a:cs typeface="Calibri" panose="020F0502020204030204"/>
              </a:rPr>
              <a:t> cheat sheet: </a:t>
            </a:r>
            <a:r>
              <a:rPr lang="en-US" sz="2500" u="sng" dirty="0">
                <a:ea typeface="+mn-lt"/>
                <a:cs typeface="+mn-lt"/>
                <a:hlinkClick r:id="rId2"/>
              </a:rPr>
              <a:t>https://github.com/rstudio/cheatsheets/blob/master/data-visualization-2.1.pdf</a:t>
            </a:r>
            <a:endParaRPr lang="en-US" sz="25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500" dirty="0">
                <a:ea typeface="+mn-lt"/>
                <a:cs typeface="+mn-lt"/>
              </a:rPr>
              <a:t>Online version of </a:t>
            </a:r>
            <a:r>
              <a:rPr lang="en-US" sz="2500" i="1" dirty="0">
                <a:ea typeface="+mn-lt"/>
                <a:cs typeface="+mn-lt"/>
              </a:rPr>
              <a:t>ggplot2: Elegant Graphics for Data Analysis</a:t>
            </a:r>
            <a:r>
              <a:rPr lang="en-US" sz="2500" dirty="0">
                <a:ea typeface="+mn-lt"/>
                <a:cs typeface="+mn-lt"/>
              </a:rPr>
              <a:t> by Hadley Wickham, Danielle Navarro, and Thomas Lin Pederson: </a:t>
            </a:r>
            <a:r>
              <a:rPr lang="en-US" sz="2500" u="sng" dirty="0">
                <a:ea typeface="+mn-lt"/>
                <a:cs typeface="+mn-lt"/>
                <a:hlinkClick r:id="rId3"/>
              </a:rPr>
              <a:t>https://ggplot2-book.org/introduction.html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>
                <a:cs typeface="Calibri" panose="020F0502020204030204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sz="2500" dirty="0">
                <a:ea typeface="+mn-lt"/>
                <a:cs typeface="+mn-lt"/>
              </a:rPr>
              <a:t>Winston Chang's R Graphics Cookbook: </a:t>
            </a:r>
            <a:r>
              <a:rPr lang="en-US" sz="2500" dirty="0">
                <a:ea typeface="+mn-lt"/>
                <a:cs typeface="+mn-lt"/>
                <a:hlinkClick r:id="rId4"/>
              </a:rPr>
              <a:t>https://r-graphics.org/</a:t>
            </a:r>
            <a:endParaRPr lang="en-US" sz="25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D8591E6-C23D-BD7F-9CC5-A58AC5D20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55" y="3541650"/>
            <a:ext cx="2283125" cy="29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5B7FCA-333F-4DC1-B197-A4FDE03CB739}"/>
              </a:ext>
            </a:extLst>
          </p:cNvPr>
          <p:cNvSpPr/>
          <p:nvPr/>
        </p:nvSpPr>
        <p:spPr>
          <a:xfrm>
            <a:off x="0" y="2157800"/>
            <a:ext cx="12192000" cy="10481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9D4E23-F61D-43B2-866D-F68F48EF7A4A}"/>
              </a:ext>
            </a:extLst>
          </p:cNvPr>
          <p:cNvSpPr txBox="1">
            <a:spLocks/>
          </p:cNvSpPr>
          <p:nvPr/>
        </p:nvSpPr>
        <p:spPr>
          <a:xfrm>
            <a:off x="-1162975" y="1996310"/>
            <a:ext cx="598059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words…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BB80E5-A11B-8644-9AF5-51DB826A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7419"/>
            <a:ext cx="10515600" cy="3120486"/>
          </a:xfrm>
        </p:spPr>
        <p:txBody>
          <a:bodyPr anchor="ctr">
            <a:normAutofit fontScale="90000"/>
          </a:bodyPr>
          <a:lstStyle/>
          <a:p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/>
                <a:cs typeface="Arial"/>
              </a:rPr>
              <a:t>All the best for your R Journey! Feel free to contact us if you have any question: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ea typeface="+mj-lt"/>
                <a:cs typeface="+mj-lt"/>
              </a:rPr>
              <a:t>Phuong: </a:t>
            </a:r>
            <a:r>
              <a:rPr lang="en-US" sz="2800" dirty="0">
                <a:ea typeface="+mj-lt"/>
                <a:cs typeface="+mj-lt"/>
                <a:hlinkClick r:id="rId3"/>
              </a:rPr>
              <a:t>mphuynh.2022@mitb.smu.edu.sg</a:t>
            </a:r>
            <a:br>
              <a:rPr lang="en-US" sz="2800" dirty="0">
                <a:ea typeface="+mj-lt"/>
                <a:cs typeface="+mj-lt"/>
              </a:rPr>
            </a:br>
            <a:r>
              <a:rPr lang="fi-FI" sz="2800">
                <a:ea typeface="+mj-lt"/>
                <a:cs typeface="+mj-lt"/>
              </a:rPr>
              <a:t>Tasa: </a:t>
            </a:r>
            <a:r>
              <a:rPr lang="fi-FI" sz="2800">
                <a:ea typeface="+mj-lt"/>
                <a:cs typeface="+mj-lt"/>
                <a:hlinkClick r:id="rId4"/>
              </a:rPr>
              <a:t>tasapornv.2021@mitb.smu.edu.sg</a:t>
            </a:r>
            <a:br>
              <a:rPr lang="fi-FI" sz="2800">
                <a:ea typeface="+mj-lt"/>
                <a:cs typeface="+mj-lt"/>
              </a:rPr>
            </a:br>
            <a:b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Scatter plot 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73493" y="789913"/>
            <a:ext cx="5621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present the relationship between two continuous variables in a data set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1DB1D-F986-7573-4130-6A1EF7DB4709}"/>
              </a:ext>
            </a:extLst>
          </p:cNvPr>
          <p:cNvSpPr txBox="1"/>
          <p:nvPr/>
        </p:nvSpPr>
        <p:spPr>
          <a:xfrm>
            <a:off x="660884" y="1395889"/>
            <a:ext cx="3103196" cy="1089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#understand the dataset</a:t>
            </a:r>
            <a:endParaRPr lang="en-US" sz="1600">
              <a:solidFill>
                <a:schemeClr val="accent6"/>
              </a:solidFill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?mpg</a:t>
            </a:r>
            <a:endParaRPr lang="en-US" sz="1600">
              <a:latin typeface="Lucida Console"/>
            </a:endParaRPr>
          </a:p>
          <a:p>
            <a:r>
              <a:rPr lang="en-US" sz="160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#names of all variables</a:t>
            </a:r>
            <a:endParaRPr lang="en-US" sz="1600">
              <a:solidFill>
                <a:schemeClr val="accent6"/>
              </a:solidFill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names(mpg)</a:t>
            </a:r>
            <a:endParaRPr lang="en-US" sz="1600">
              <a:latin typeface="Lucida Console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9D5A501-D3EC-C6FE-A17C-2283F792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4" y="2645962"/>
            <a:ext cx="3792747" cy="675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B4867-37F9-3964-0903-8A4111DF5C32}"/>
              </a:ext>
            </a:extLst>
          </p:cNvPr>
          <p:cNvSpPr txBox="1"/>
          <p:nvPr/>
        </p:nvSpPr>
        <p:spPr>
          <a:xfrm>
            <a:off x="469899" y="3495674"/>
            <a:ext cx="49053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Fuel economy data from 1999 to 2008 for 38 popular models of cars: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displ</a:t>
            </a:r>
            <a:r>
              <a:rPr lang="en-US">
                <a:cs typeface="Calibri"/>
              </a:rPr>
              <a:t>: engine displacement in </a:t>
            </a:r>
            <a:r>
              <a:rPr lang="en-US" err="1">
                <a:cs typeface="Calibri"/>
              </a:rPr>
              <a:t>litres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hwy</a:t>
            </a:r>
            <a:r>
              <a:rPr lang="en-US">
                <a:cs typeface="Calibri"/>
              </a:rPr>
              <a:t>: </a:t>
            </a:r>
            <a:r>
              <a:rPr lang="en-US">
                <a:ea typeface="+mn-lt"/>
                <a:cs typeface="+mn-lt"/>
              </a:rPr>
              <a:t>highway miles per gallon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Drv</a:t>
            </a:r>
            <a:r>
              <a:rPr lang="en-US">
                <a:cs typeface="Calibri"/>
              </a:rPr>
              <a:t>: type of drive train, </a:t>
            </a:r>
            <a:r>
              <a:rPr lang="en-US">
                <a:ea typeface="+mn-lt"/>
                <a:cs typeface="+mn-lt"/>
              </a:rPr>
              <a:t>where f = front-wheel drive, r = rear wheel drive, 4 = 4wd</a:t>
            </a:r>
            <a:r>
              <a:rPr lang="en-US">
                <a:cs typeface="Calibri"/>
              </a:rPr>
              <a:t> 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11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Scatter plot 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38FBC-5167-1B51-3534-2AE992351631}"/>
              </a:ext>
            </a:extLst>
          </p:cNvPr>
          <p:cNvSpPr txBox="1"/>
          <p:nvPr/>
        </p:nvSpPr>
        <p:spPr>
          <a:xfrm>
            <a:off x="387350" y="1561349"/>
            <a:ext cx="5715000" cy="2605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(mpg,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displ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hwy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 +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=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drv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)</a:t>
            </a:r>
            <a:r>
              <a:rPr lang="en-US" sz="1600" dirty="0">
                <a:latin typeface="Lucida Console"/>
                <a:ea typeface="+mn-lt"/>
                <a:cs typeface="+mn-lt"/>
              </a:rPr>
              <a:t>)+</a:t>
            </a:r>
            <a:endParaRPr lang="en-US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geom_smooth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>
                <a:latin typeface="Lucida Console"/>
                <a:ea typeface="+mn-lt"/>
                <a:cs typeface="+mn-lt"/>
              </a:rPr>
              <a:t>method=</a:t>
            </a:r>
            <a:r>
              <a:rPr lang="en-US" sz="1600" err="1">
                <a:latin typeface="Lucida Console"/>
                <a:ea typeface="+mn-lt"/>
                <a:cs typeface="+mn-lt"/>
              </a:rPr>
              <a:t>lm</a:t>
            </a:r>
            <a:r>
              <a:rPr lang="en-US" sz="1600">
                <a:latin typeface="Lucida Console"/>
                <a:ea typeface="+mn-lt"/>
                <a:cs typeface="+mn-lt"/>
              </a:rPr>
              <a:t>, se=F</a:t>
            </a:r>
            <a:r>
              <a:rPr lang="en-US" sz="1600" dirty="0">
                <a:latin typeface="Lucida Console"/>
                <a:ea typeface="+mn-lt"/>
                <a:cs typeface="+mn-lt"/>
              </a:rPr>
              <a:t>)+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labs(x="Engine Displacement(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litres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)",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y="Highway miles per gallons",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latin typeface="Lucida Console"/>
                <a:ea typeface="+mn-lt"/>
                <a:cs typeface="+mn-lt"/>
              </a:rPr>
              <a:t>="Type of drive",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title="Fuel efficiency")+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scale_color_hue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(labels=c("f"='Front wheel', "r"='Rear wheel', "4"="4wd"))+</a:t>
            </a:r>
            <a:endParaRPr lang="en-US" dirty="0"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theme_minimal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</a:t>
            </a:r>
            <a:endParaRPr lang="en-US" dirty="0">
              <a:latin typeface="Lucida Console"/>
              <a:ea typeface="+mn-lt"/>
              <a:cs typeface="+mn-lt"/>
            </a:endParaRPr>
          </a:p>
        </p:txBody>
      </p:sp>
      <p:pic>
        <p:nvPicPr>
          <p:cNvPr id="8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278E02D-CB94-07C1-7C31-B204B230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244163"/>
            <a:ext cx="4013200" cy="2535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81D55-74F6-5BAF-C08C-66FE8FD5D6F2}"/>
              </a:ext>
            </a:extLst>
          </p:cNvPr>
          <p:cNvSpPr txBox="1"/>
          <p:nvPr/>
        </p:nvSpPr>
        <p:spPr>
          <a:xfrm>
            <a:off x="400050" y="806450"/>
            <a:ext cx="5772150" cy="659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If </a:t>
            </a:r>
            <a:r>
              <a:rPr lang="en-US" dirty="0" err="1">
                <a:cs typeface="Calibri"/>
              </a:rPr>
              <a:t>colour</a:t>
            </a:r>
            <a:r>
              <a:rPr lang="en-US" dirty="0">
                <a:cs typeface="Calibri"/>
              </a:rPr>
              <a:t> label is defined in </a:t>
            </a:r>
            <a:r>
              <a:rPr lang="en-US" dirty="0" err="1">
                <a:cs typeface="Calibri"/>
              </a:rPr>
              <a:t>geom_point</a:t>
            </a:r>
            <a:r>
              <a:rPr lang="en-US" dirty="0">
                <a:cs typeface="Calibri"/>
              </a:rPr>
              <a:t>() layer, it is not associated with the subsequent layer in </a:t>
            </a:r>
            <a:r>
              <a:rPr lang="en-US" dirty="0" err="1">
                <a:cs typeface="Calibri"/>
              </a:rPr>
              <a:t>geom_smooth</a:t>
            </a:r>
            <a:r>
              <a:rPr lang="en-US" dirty="0">
                <a:cs typeface="Calibri"/>
              </a:rPr>
              <a:t>()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E9892-31F5-BB00-EF6E-6857D050CEE9}"/>
              </a:ext>
            </a:extLst>
          </p:cNvPr>
          <p:cNvSpPr txBox="1"/>
          <p:nvPr/>
        </p:nvSpPr>
        <p:spPr>
          <a:xfrm>
            <a:off x="6360258" y="1564297"/>
            <a:ext cx="5829300" cy="2541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(mpg,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displ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hwy</a:t>
            </a:r>
            <a:r>
              <a:rPr lang="en-US" sz="1600" dirty="0">
                <a:latin typeface="Lucida Console"/>
                <a:ea typeface="+mn-lt"/>
                <a:cs typeface="+mn-lt"/>
              </a:rPr>
              <a:t>,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 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=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drv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 +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geom_smooth</a:t>
            </a:r>
            <a:r>
              <a:rPr lang="en-US" sz="1600" dirty="0">
                <a:latin typeface="Lucida Console"/>
                <a:ea typeface="+mn-lt"/>
                <a:cs typeface="+mn-lt"/>
              </a:rPr>
              <a:t>(method=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lm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se=F)+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labs(x="Engine Displacement(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litres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)",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y="Highway miles per gallons",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latin typeface="Lucida Console"/>
                <a:ea typeface="+mn-lt"/>
                <a:cs typeface="+mn-lt"/>
              </a:rPr>
              <a:t>="Type of drive",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      title="Fuel efficiency")+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scale_color_hue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(labels=c("f"='Front wheel', "r"='Rear wheel', "4"="4wd"))+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theme_minimal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</a:t>
            </a:r>
            <a:endParaRPr lang="en-US" dirty="0">
              <a:latin typeface="Lucida Console"/>
              <a:ea typeface="+mn-lt"/>
              <a:cs typeface="+mn-lt"/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19D5122B-30A5-1AA4-B926-8E36BA03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293487"/>
            <a:ext cx="4009292" cy="24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Scatter plot 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38FBC-5167-1B51-3534-2AE992351631}"/>
              </a:ext>
            </a:extLst>
          </p:cNvPr>
          <p:cNvSpPr txBox="1"/>
          <p:nvPr/>
        </p:nvSpPr>
        <p:spPr>
          <a:xfrm>
            <a:off x="387350" y="1561349"/>
            <a:ext cx="5715000" cy="2605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>
                <a:latin typeface="Lucida Console"/>
                <a:ea typeface="+mn-lt"/>
                <a:cs typeface="+mn-lt"/>
              </a:rPr>
              <a:t>(mpg, </a:t>
            </a:r>
            <a:r>
              <a:rPr lang="en-US" sz="160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>
                <a:latin typeface="Lucida Console"/>
                <a:ea typeface="+mn-lt"/>
                <a:cs typeface="+mn-lt"/>
              </a:rPr>
              <a:t>(x=</a:t>
            </a:r>
            <a:r>
              <a:rPr lang="en-US" sz="1600" err="1">
                <a:latin typeface="Lucida Console"/>
                <a:ea typeface="+mn-lt"/>
                <a:cs typeface="+mn-lt"/>
              </a:rPr>
              <a:t>displ</a:t>
            </a:r>
            <a:r>
              <a:rPr lang="en-US" sz="1600">
                <a:latin typeface="Lucida Console"/>
                <a:ea typeface="+mn-lt"/>
                <a:cs typeface="+mn-lt"/>
              </a:rPr>
              <a:t>, y=</a:t>
            </a:r>
            <a:r>
              <a:rPr lang="en-US" sz="1600" err="1">
                <a:latin typeface="Lucida Console"/>
                <a:ea typeface="+mn-lt"/>
                <a:cs typeface="+mn-lt"/>
              </a:rPr>
              <a:t>hwy</a:t>
            </a:r>
            <a:r>
              <a:rPr lang="en-US" sz="1600">
                <a:latin typeface="Lucida Console"/>
                <a:ea typeface="+mn-lt"/>
                <a:cs typeface="+mn-lt"/>
              </a:rPr>
              <a:t>)) +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>
                <a:latin typeface="Lucida Console"/>
                <a:ea typeface="+mn-lt"/>
                <a:cs typeface="+mn-lt"/>
              </a:rPr>
              <a:t>=</a:t>
            </a:r>
            <a:r>
              <a:rPr lang="en-US" sz="1600" err="1">
                <a:latin typeface="Lucida Console"/>
                <a:ea typeface="+mn-lt"/>
                <a:cs typeface="+mn-lt"/>
              </a:rPr>
              <a:t>drv</a:t>
            </a:r>
            <a:r>
              <a:rPr lang="en-US" sz="1600">
                <a:latin typeface="Lucida Console"/>
                <a:ea typeface="+mn-lt"/>
                <a:cs typeface="+mn-lt"/>
              </a:rPr>
              <a:t>))+</a:t>
            </a:r>
            <a:endParaRPr lang="en-US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geom_smooth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method=</a:t>
            </a:r>
            <a:r>
              <a:rPr lang="en-US" sz="160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lm</a:t>
            </a:r>
            <a:r>
              <a:rPr lang="en-US" sz="160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, se=F</a:t>
            </a:r>
            <a:r>
              <a:rPr lang="en-US" sz="1600">
                <a:latin typeface="Lucida Console"/>
                <a:ea typeface="+mn-lt"/>
                <a:cs typeface="+mn-lt"/>
              </a:rPr>
              <a:t>)+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labs(x="Engine Displacement(</a:t>
            </a:r>
            <a:r>
              <a:rPr lang="en-US" sz="1600" err="1">
                <a:latin typeface="Lucida Console"/>
                <a:ea typeface="+mn-lt"/>
                <a:cs typeface="+mn-lt"/>
              </a:rPr>
              <a:t>litres</a:t>
            </a:r>
            <a:r>
              <a:rPr lang="en-US" sz="1600">
                <a:latin typeface="Lucida Console"/>
                <a:ea typeface="+mn-lt"/>
                <a:cs typeface="+mn-lt"/>
              </a:rPr>
              <a:t>)",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y="Highway miles per gallons",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</a:t>
            </a:r>
            <a:r>
              <a:rPr lang="en-US" sz="160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>
                <a:latin typeface="Lucida Console"/>
                <a:ea typeface="+mn-lt"/>
                <a:cs typeface="+mn-lt"/>
              </a:rPr>
              <a:t>="Type of drive",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title="Fuel efficiency")+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scale_color_hue</a:t>
            </a:r>
            <a:r>
              <a:rPr lang="en-US" sz="1600">
                <a:latin typeface="Lucida Console"/>
                <a:ea typeface="+mn-lt"/>
                <a:cs typeface="+mn-lt"/>
              </a:rPr>
              <a:t>(labels=c("f"='Front wheel', "r"='Rear wheel', "4"="4wd"))+</a:t>
            </a:r>
            <a:endParaRPr lang="en-US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theme_minimal</a:t>
            </a:r>
            <a:r>
              <a:rPr lang="en-US" sz="1600">
                <a:latin typeface="Lucida Console"/>
                <a:ea typeface="+mn-lt"/>
                <a:cs typeface="+mn-lt"/>
              </a:rPr>
              <a:t>()</a:t>
            </a:r>
            <a:endParaRPr lang="en-US">
              <a:latin typeface="Lucida Console"/>
              <a:ea typeface="+mn-lt"/>
              <a:cs typeface="+mn-lt"/>
            </a:endParaRPr>
          </a:p>
        </p:txBody>
      </p:sp>
      <p:pic>
        <p:nvPicPr>
          <p:cNvPr id="8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278E02D-CB94-07C1-7C31-B204B230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244163"/>
            <a:ext cx="4013200" cy="2535274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DB70C63-0D05-BF9D-9327-7B101CBF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4241152"/>
            <a:ext cx="4089400" cy="2541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1DB900-DB34-8865-56E1-73D40A5A612E}"/>
              </a:ext>
            </a:extLst>
          </p:cNvPr>
          <p:cNvSpPr txBox="1"/>
          <p:nvPr/>
        </p:nvSpPr>
        <p:spPr>
          <a:xfrm>
            <a:off x="6521450" y="1581149"/>
            <a:ext cx="5549900" cy="2592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>
                <a:latin typeface="Lucida Console"/>
                <a:ea typeface="+mn-lt"/>
                <a:cs typeface="+mn-lt"/>
              </a:rPr>
              <a:t>(mpg, </a:t>
            </a:r>
            <a:r>
              <a:rPr lang="en-US" sz="160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>
                <a:latin typeface="Lucida Console"/>
                <a:ea typeface="+mn-lt"/>
                <a:cs typeface="+mn-lt"/>
              </a:rPr>
              <a:t>(x=</a:t>
            </a:r>
            <a:r>
              <a:rPr lang="en-US" sz="1600" err="1">
                <a:latin typeface="Lucida Console"/>
                <a:ea typeface="+mn-lt"/>
                <a:cs typeface="+mn-lt"/>
              </a:rPr>
              <a:t>displ</a:t>
            </a:r>
            <a:r>
              <a:rPr lang="en-US" sz="1600">
                <a:latin typeface="Lucida Console"/>
                <a:ea typeface="+mn-lt"/>
                <a:cs typeface="+mn-lt"/>
              </a:rPr>
              <a:t>, y=</a:t>
            </a:r>
            <a:r>
              <a:rPr lang="en-US" sz="1600" err="1">
                <a:latin typeface="Lucida Console"/>
                <a:ea typeface="+mn-lt"/>
                <a:cs typeface="+mn-lt"/>
              </a:rPr>
              <a:t>hwy</a:t>
            </a:r>
            <a:r>
              <a:rPr lang="en-US" sz="1600">
                <a:latin typeface="Lucida Console"/>
                <a:ea typeface="+mn-lt"/>
                <a:cs typeface="+mn-lt"/>
              </a:rPr>
              <a:t>)) +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geom_point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>
                <a:latin typeface="Lucida Console"/>
                <a:ea typeface="+mn-lt"/>
                <a:cs typeface="+mn-lt"/>
              </a:rPr>
              <a:t>=</a:t>
            </a:r>
            <a:r>
              <a:rPr lang="en-US" sz="1600" err="1">
                <a:latin typeface="Lucida Console"/>
                <a:ea typeface="+mn-lt"/>
                <a:cs typeface="+mn-lt"/>
              </a:rPr>
              <a:t>drv</a:t>
            </a:r>
            <a:r>
              <a:rPr lang="en-US" sz="1600">
                <a:latin typeface="Lucida Console"/>
                <a:ea typeface="+mn-lt"/>
                <a:cs typeface="+mn-lt"/>
              </a:rPr>
              <a:t>))+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geom_smooth</a:t>
            </a:r>
            <a:r>
              <a:rPr lang="en-US" sz="160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()</a:t>
            </a:r>
            <a:r>
              <a:rPr lang="en-US" sz="1600">
                <a:latin typeface="Lucida Console"/>
                <a:ea typeface="+mn-lt"/>
                <a:cs typeface="+mn-lt"/>
              </a:rPr>
              <a:t>+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labs(x="Engine Displacement(</a:t>
            </a:r>
            <a:r>
              <a:rPr lang="en-US" sz="1600" err="1">
                <a:latin typeface="Lucida Console"/>
                <a:ea typeface="+mn-lt"/>
                <a:cs typeface="+mn-lt"/>
              </a:rPr>
              <a:t>litres</a:t>
            </a:r>
            <a:r>
              <a:rPr lang="en-US" sz="1600">
                <a:latin typeface="Lucida Console"/>
                <a:ea typeface="+mn-lt"/>
                <a:cs typeface="+mn-lt"/>
              </a:rPr>
              <a:t>)",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y="Highway miles per gallons",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</a:t>
            </a:r>
            <a:r>
              <a:rPr lang="en-US" sz="1600" err="1">
                <a:latin typeface="Lucida Console"/>
                <a:ea typeface="+mn-lt"/>
                <a:cs typeface="+mn-lt"/>
              </a:rPr>
              <a:t>colour</a:t>
            </a:r>
            <a:r>
              <a:rPr lang="en-US" sz="1600">
                <a:latin typeface="Lucida Console"/>
                <a:ea typeface="+mn-lt"/>
                <a:cs typeface="+mn-lt"/>
              </a:rPr>
              <a:t>="Type of drive",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 title="Fuel efficiency")+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scale_color_hue</a:t>
            </a:r>
            <a:r>
              <a:rPr lang="en-US" sz="1600">
                <a:latin typeface="Lucida Console"/>
                <a:ea typeface="+mn-lt"/>
                <a:cs typeface="+mn-lt"/>
              </a:rPr>
              <a:t>(labels=c("f"='Front wheel', "r"='Rear wheel', "4"="4wd"))+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</a:t>
            </a:r>
            <a:r>
              <a:rPr lang="en-US" sz="1600" err="1">
                <a:latin typeface="Lucida Console"/>
                <a:ea typeface="+mn-lt"/>
                <a:cs typeface="+mn-lt"/>
              </a:rPr>
              <a:t>theme_minimal</a:t>
            </a:r>
            <a:r>
              <a:rPr lang="en-US" sz="1600">
                <a:latin typeface="Lucida Console"/>
                <a:ea typeface="+mn-lt"/>
                <a:cs typeface="+mn-lt"/>
              </a:rPr>
              <a:t>()</a:t>
            </a:r>
            <a:endParaRPr lang="en-US" sz="1600">
              <a:latin typeface="Lucida Consol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54309-3168-1344-EAEC-0B363B5817B7}"/>
              </a:ext>
            </a:extLst>
          </p:cNvPr>
          <p:cNvSpPr txBox="1"/>
          <p:nvPr/>
        </p:nvSpPr>
        <p:spPr>
          <a:xfrm>
            <a:off x="6508749" y="812800"/>
            <a:ext cx="5603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geom_smooth</a:t>
            </a:r>
            <a:r>
              <a:rPr lang="en-US" dirty="0">
                <a:cs typeface="Calibri"/>
              </a:rPr>
              <a:t>() plot a smooth line with standard error/confidence band displayed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7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E66166-E032-4433-493E-9078C97E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3961743"/>
            <a:ext cx="4719636" cy="2708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94707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Bar chart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68922" y="736485"/>
            <a:ext cx="58567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Presents categorical data with rectangular bars with heights or lengths proportional to the values that they represent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Two types of bar charts: </a:t>
            </a:r>
            <a:r>
              <a:rPr lang="en-US" dirty="0" err="1">
                <a:cs typeface="Calibri"/>
              </a:rPr>
              <a:t>geom_bar</a:t>
            </a:r>
            <a:r>
              <a:rPr lang="en-US" dirty="0">
                <a:cs typeface="Calibri"/>
              </a:rPr>
              <a:t>() and </a:t>
            </a:r>
            <a:r>
              <a:rPr lang="en-US" dirty="0" err="1">
                <a:cs typeface="Calibri"/>
              </a:rPr>
              <a:t>geom_col</a:t>
            </a:r>
            <a:r>
              <a:rPr lang="en-US" dirty="0">
                <a:cs typeface="Calibri"/>
              </a:rPr>
              <a:t>()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>
                <a:cs typeface="Calibri"/>
              </a:rPr>
              <a:t>geom_bar</a:t>
            </a:r>
            <a:r>
              <a:rPr lang="en-US" dirty="0">
                <a:cs typeface="Calibri"/>
              </a:rPr>
              <a:t>() uses </a:t>
            </a:r>
            <a:r>
              <a:rPr lang="en-US" dirty="0" err="1">
                <a:cs typeface="Calibri"/>
              </a:rPr>
              <a:t>stat_count</a:t>
            </a:r>
            <a:r>
              <a:rPr lang="en-US" dirty="0">
                <a:cs typeface="Calibri"/>
              </a:rPr>
              <a:t>() by default: counts the number of cases at each x position 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>
                <a:cs typeface="Calibri"/>
              </a:rPr>
              <a:t>geom_col</a:t>
            </a:r>
            <a:r>
              <a:rPr lang="en-US" dirty="0">
                <a:cs typeface="Calibri"/>
              </a:rPr>
              <a:t>() uses </a:t>
            </a:r>
            <a:r>
              <a:rPr lang="en-US" dirty="0" err="1">
                <a:cs typeface="Calibri"/>
              </a:rPr>
              <a:t>stat_identity</a:t>
            </a:r>
            <a:r>
              <a:rPr lang="en-US" dirty="0">
                <a:cs typeface="Calibri"/>
              </a:rPr>
              <a:t>: leaves data as it 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9C19-545D-9B96-0B03-42C80A6F98B5}"/>
              </a:ext>
            </a:extLst>
          </p:cNvPr>
          <p:cNvSpPr txBox="1"/>
          <p:nvPr/>
        </p:nvSpPr>
        <p:spPr>
          <a:xfrm>
            <a:off x="6271615" y="291703"/>
            <a:ext cx="561677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#Use the pipe operator to plot wrangled data</a:t>
            </a:r>
          </a:p>
          <a:p>
            <a:r>
              <a:rPr lang="en-US" sz="1600" dirty="0">
                <a:latin typeface="Lucida Console"/>
                <a:cs typeface="Calibri"/>
              </a:rPr>
              <a:t>diamonds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group_by</a:t>
            </a:r>
            <a:r>
              <a:rPr lang="en-US" sz="1600" dirty="0">
                <a:latin typeface="Lucida Console"/>
                <a:cs typeface="Calibri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Lucida Console"/>
                <a:cs typeface="Calibri"/>
              </a:rPr>
              <a:t>cut</a:t>
            </a:r>
            <a:r>
              <a:rPr lang="en-US" sz="1600" dirty="0">
                <a:latin typeface="Lucida Console"/>
                <a:cs typeface="Calibri"/>
              </a:rPr>
              <a:t>)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summarise</a:t>
            </a:r>
            <a:r>
              <a:rPr lang="en-US" sz="1600" dirty="0">
                <a:latin typeface="Lucida Console"/>
                <a:cs typeface="Calibri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Lucida Console"/>
                <a:cs typeface="Calibri"/>
              </a:rPr>
              <a:t>mean_price</a:t>
            </a:r>
            <a:r>
              <a:rPr lang="en-US" sz="1600" dirty="0">
                <a:latin typeface="Lucida Console"/>
                <a:cs typeface="Calibri"/>
              </a:rPr>
              <a:t>=mean(</a:t>
            </a:r>
            <a:r>
              <a:rPr lang="en-US" sz="1600" dirty="0">
                <a:solidFill>
                  <a:srgbClr val="0000FF"/>
                </a:solidFill>
                <a:latin typeface="Lucida Console"/>
                <a:cs typeface="Calibri"/>
              </a:rPr>
              <a:t>price</a:t>
            </a:r>
            <a:r>
              <a:rPr lang="en-US" sz="1600" dirty="0">
                <a:latin typeface="Lucida Console"/>
                <a:cs typeface="Calibri"/>
              </a:rPr>
              <a:t>))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ggplot</a:t>
            </a:r>
            <a:r>
              <a:rPr lang="en-US" sz="1600" dirty="0">
                <a:latin typeface="Lucida Console"/>
                <a:cs typeface="Calibri"/>
              </a:rPr>
              <a:t>(</a:t>
            </a:r>
            <a:r>
              <a:rPr lang="en-US" sz="1600" dirty="0" err="1">
                <a:latin typeface="Lucida Console"/>
                <a:cs typeface="Calibri"/>
              </a:rPr>
              <a:t>aes</a:t>
            </a:r>
            <a:r>
              <a:rPr lang="en-US" sz="1600" dirty="0">
                <a:latin typeface="Lucida Console"/>
                <a:cs typeface="Calibri"/>
              </a:rPr>
              <a:t>(x = </a:t>
            </a:r>
            <a:r>
              <a:rPr lang="en-US" sz="1600" dirty="0">
                <a:solidFill>
                  <a:srgbClr val="0000FF"/>
                </a:solidFill>
                <a:latin typeface="Lucida Console"/>
                <a:cs typeface="Calibri"/>
              </a:rPr>
              <a:t>cut</a:t>
            </a:r>
            <a:r>
              <a:rPr lang="en-US" sz="1600" dirty="0">
                <a:latin typeface="Lucida Console"/>
                <a:cs typeface="Calibri"/>
              </a:rPr>
              <a:t>, y =</a:t>
            </a:r>
            <a:r>
              <a:rPr lang="en-US" sz="1600" dirty="0">
                <a:solidFill>
                  <a:srgbClr val="0000FF"/>
                </a:solidFill>
                <a:latin typeface="Lucida Console"/>
                <a:cs typeface="Calibri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Lucida Console"/>
                <a:cs typeface="Calibri"/>
              </a:rPr>
              <a:t>mean_price</a:t>
            </a:r>
            <a:r>
              <a:rPr lang="en-US" sz="1600" dirty="0">
                <a:latin typeface="Lucida Console"/>
                <a:cs typeface="Calibri"/>
              </a:rPr>
              <a:t>)) +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geom_col</a:t>
            </a:r>
            <a:r>
              <a:rPr lang="en-US" sz="1600" dirty="0">
                <a:latin typeface="Lucida Console"/>
                <a:cs typeface="Calibri"/>
              </a:rPr>
              <a:t>()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EBB24-F376-499F-DE35-D3B9759886EF}"/>
              </a:ext>
            </a:extLst>
          </p:cNvPr>
          <p:cNvSpPr txBox="1"/>
          <p:nvPr/>
        </p:nvSpPr>
        <p:spPr>
          <a:xfrm>
            <a:off x="6271617" y="2262187"/>
            <a:ext cx="560784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</a:rPr>
              <a:t>#Need to add stat="identity" to </a:t>
            </a:r>
            <a:r>
              <a:rPr lang="en-US" sz="1600" dirty="0" err="1">
                <a:solidFill>
                  <a:schemeClr val="accent6"/>
                </a:solidFill>
                <a:latin typeface="Lucida Console"/>
              </a:rPr>
              <a:t>geom_bar</a:t>
            </a:r>
            <a:r>
              <a:rPr lang="en-US" sz="1600" dirty="0">
                <a:solidFill>
                  <a:schemeClr val="accent6"/>
                </a:solidFill>
                <a:latin typeface="Lucida Console"/>
              </a:rPr>
              <a:t>()</a:t>
            </a:r>
            <a:endParaRPr lang="en-US" sz="1600" dirty="0">
              <a:solidFill>
                <a:schemeClr val="accent6"/>
              </a:solidFill>
              <a:latin typeface="Lucida Console"/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</a:rPr>
              <a:t>diamonds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</a:rPr>
              <a:t>  </a:t>
            </a:r>
            <a:r>
              <a:rPr lang="en-US" sz="1600" dirty="0" err="1">
                <a:latin typeface="Lucida Console"/>
              </a:rPr>
              <a:t>group_by</a:t>
            </a:r>
            <a:r>
              <a:rPr lang="en-US" sz="1600" dirty="0">
                <a:latin typeface="Lucida Console"/>
              </a:rPr>
              <a:t>(cut)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</a:rPr>
              <a:t>  </a:t>
            </a:r>
            <a:r>
              <a:rPr lang="en-US" sz="1600" dirty="0" err="1">
                <a:latin typeface="Lucida Console"/>
              </a:rPr>
              <a:t>summarise</a:t>
            </a:r>
            <a:r>
              <a:rPr lang="en-US" sz="1600" dirty="0">
                <a:latin typeface="Lucida Console"/>
              </a:rPr>
              <a:t>(</a:t>
            </a:r>
            <a:r>
              <a:rPr lang="en-US" sz="1600" dirty="0" err="1">
                <a:latin typeface="Lucida Console"/>
              </a:rPr>
              <a:t>mean_price</a:t>
            </a:r>
            <a:r>
              <a:rPr lang="en-US" sz="1600" dirty="0">
                <a:latin typeface="Lucida Console"/>
              </a:rPr>
              <a:t>=mean(price))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</a:rPr>
              <a:t>  </a:t>
            </a:r>
            <a:r>
              <a:rPr lang="en-US" sz="1600" dirty="0" err="1">
                <a:latin typeface="Lucida Console"/>
              </a:rPr>
              <a:t>ggplot</a:t>
            </a:r>
            <a:r>
              <a:rPr lang="en-US" sz="1600" dirty="0">
                <a:latin typeface="Lucida Console"/>
              </a:rPr>
              <a:t>(</a:t>
            </a:r>
            <a:r>
              <a:rPr lang="en-US" sz="1600" dirty="0" err="1">
                <a:latin typeface="Lucida Console"/>
              </a:rPr>
              <a:t>aes</a:t>
            </a:r>
            <a:r>
              <a:rPr lang="en-US" sz="1600" dirty="0">
                <a:latin typeface="Lucida Console"/>
              </a:rPr>
              <a:t>(x = cut, y = </a:t>
            </a:r>
            <a:r>
              <a:rPr lang="en-US" sz="1600" dirty="0" err="1">
                <a:latin typeface="Lucida Console"/>
              </a:rPr>
              <a:t>mean_price</a:t>
            </a:r>
            <a:r>
              <a:rPr lang="en-US" sz="1600" dirty="0">
                <a:latin typeface="Lucida Console"/>
              </a:rPr>
              <a:t>)) +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</a:rPr>
              <a:t>  </a:t>
            </a:r>
            <a:r>
              <a:rPr lang="en-US" sz="1600" dirty="0" err="1">
                <a:latin typeface="Lucida Console"/>
              </a:rPr>
              <a:t>geom_bar</a:t>
            </a:r>
            <a:r>
              <a:rPr lang="en-US" sz="1600" dirty="0">
                <a:highlight>
                  <a:srgbClr val="FFFF00"/>
                </a:highlight>
                <a:latin typeface="Lucida Console"/>
              </a:rPr>
              <a:t>(stat="identity")</a:t>
            </a:r>
            <a:endParaRPr lang="en-US" sz="1600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D2BB9-DCD8-712E-A75B-1476A766992C}"/>
              </a:ext>
            </a:extLst>
          </p:cNvPr>
          <p:cNvSpPr txBox="1"/>
          <p:nvPr/>
        </p:nvSpPr>
        <p:spPr>
          <a:xfrm>
            <a:off x="473273" y="2890242"/>
            <a:ext cx="51048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#Frequency plot for each cut type</a:t>
            </a:r>
          </a:p>
          <a:p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(diamonds,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</a:t>
            </a:r>
            <a:r>
              <a:rPr lang="en-US" sz="1600" dirty="0">
                <a:solidFill>
                  <a:srgbClr val="0000FF"/>
                </a:solidFill>
                <a:latin typeface="Lucida Console"/>
                <a:ea typeface="+mn-lt"/>
                <a:cs typeface="+mn-lt"/>
              </a:rPr>
              <a:t>cut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 +</a:t>
            </a:r>
            <a:endParaRPr lang="en-US" sz="1600" dirty="0">
              <a:latin typeface="Lucida Console"/>
              <a:cs typeface="Calibri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</a:t>
            </a:r>
            <a:endParaRPr lang="en-US" sz="1600" dirty="0">
              <a:latin typeface="Lucida Console"/>
            </a:endParaRP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A9CD330-80F9-B424-23D2-1ABF4B3C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" y="3961109"/>
            <a:ext cx="4588668" cy="25790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CC2FC3-8FDC-006D-3199-1FB4D44B9435}"/>
              </a:ext>
            </a:extLst>
          </p:cNvPr>
          <p:cNvSpPr/>
          <p:nvPr/>
        </p:nvSpPr>
        <p:spPr>
          <a:xfrm>
            <a:off x="447040" y="4689230"/>
            <a:ext cx="325120" cy="820615"/>
          </a:xfrm>
          <a:prstGeom prst="rect">
            <a:avLst/>
          </a:prstGeom>
          <a:solidFill>
            <a:srgbClr val="FFC000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A8671-590A-29C7-121B-AA2B0678922B}"/>
              </a:ext>
            </a:extLst>
          </p:cNvPr>
          <p:cNvSpPr/>
          <p:nvPr/>
        </p:nvSpPr>
        <p:spPr>
          <a:xfrm>
            <a:off x="6258560" y="4628270"/>
            <a:ext cx="304800" cy="1020690"/>
          </a:xfrm>
          <a:prstGeom prst="rect">
            <a:avLst/>
          </a:prstGeom>
          <a:solidFill>
            <a:srgbClr val="FFC000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7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94707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Bar chart - reorder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7EDE5-87D8-0E21-00AF-508141838F47}"/>
              </a:ext>
            </a:extLst>
          </p:cNvPr>
          <p:cNvSpPr txBox="1"/>
          <p:nvPr/>
        </p:nvSpPr>
        <p:spPr>
          <a:xfrm>
            <a:off x="468922" y="736485"/>
            <a:ext cx="58567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Reorder() function to change the order of the graphs: </a:t>
            </a:r>
          </a:p>
          <a:p>
            <a:pPr lvl="1"/>
            <a:r>
              <a:rPr lang="en-US" i="1" dirty="0" err="1">
                <a:ea typeface="+mn-lt"/>
                <a:cs typeface="+mn-lt"/>
              </a:rPr>
              <a:t>ggplot</a:t>
            </a:r>
            <a:r>
              <a:rPr lang="en-US" i="1" dirty="0">
                <a:ea typeface="+mn-lt"/>
                <a:cs typeface="+mn-lt"/>
              </a:rPr>
              <a:t>(</a:t>
            </a:r>
            <a:r>
              <a:rPr lang="en-US" i="1" dirty="0" err="1">
                <a:ea typeface="+mn-lt"/>
                <a:cs typeface="+mn-lt"/>
              </a:rPr>
              <a:t>dataframe</a:t>
            </a:r>
            <a:r>
              <a:rPr lang="en-US" i="1" dirty="0">
                <a:ea typeface="+mn-lt"/>
                <a:cs typeface="+mn-lt"/>
              </a:rPr>
              <a:t> name, </a:t>
            </a:r>
            <a:r>
              <a:rPr lang="en-US" i="1" dirty="0" err="1">
                <a:ea typeface="+mn-lt"/>
                <a:cs typeface="+mn-lt"/>
              </a:rPr>
              <a:t>aes</a:t>
            </a:r>
            <a:r>
              <a:rPr lang="en-US" i="1" dirty="0">
                <a:ea typeface="+mn-lt"/>
                <a:cs typeface="+mn-lt"/>
              </a:rPr>
              <a:t>(x=reorder(column1,±column2),y=column2)</a:t>
            </a:r>
            <a:endParaRPr lang="en-US" dirty="0"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/>
              </a:rPr>
              <a:t>"+" : ascending order</a:t>
            </a:r>
            <a:endParaRPr lang="en-US" i="1" dirty="0"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cs typeface="Calibri"/>
              </a:rPr>
              <a:t>"-" : descending order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9C19-545D-9B96-0B03-42C80A6F98B5}"/>
              </a:ext>
            </a:extLst>
          </p:cNvPr>
          <p:cNvSpPr txBox="1"/>
          <p:nvPr/>
        </p:nvSpPr>
        <p:spPr>
          <a:xfrm>
            <a:off x="6521646" y="803672"/>
            <a:ext cx="5473899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#adjust column width and colors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diamonds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600" dirty="0">
                <a:latin typeface="Lucida Console"/>
                <a:ea typeface="+mn-lt"/>
                <a:cs typeface="+mn-lt"/>
              </a:rPr>
              <a:t>(cut)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latin typeface="Lucida Console"/>
                <a:ea typeface="+mn-lt"/>
                <a:cs typeface="+mn-lt"/>
              </a:rPr>
              <a:t>=mean(price))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reorder(cut, -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), y =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 +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geom_col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width=0.5, fill="</a:t>
            </a:r>
            <a:r>
              <a:rPr lang="en-US" sz="16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lightblue</a:t>
            </a:r>
            <a:r>
              <a:rPr lang="en-US" sz="16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", </a:t>
            </a:r>
            <a:r>
              <a:rPr lang="en-US" sz="1600" dirty="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colour</a:t>
            </a:r>
            <a:r>
              <a:rPr lang="en-US" sz="1600" dirty="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="black"</a:t>
            </a:r>
            <a:r>
              <a:rPr lang="en-US" sz="1600" dirty="0">
                <a:latin typeface="Lucida Console"/>
                <a:ea typeface="+mn-lt"/>
                <a:cs typeface="+mn-lt"/>
              </a:rPr>
              <a:t>)</a:t>
            </a:r>
            <a:endParaRPr lang="en-US" dirty="0">
              <a:latin typeface="Lucida Consol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D2BB9-DCD8-712E-A75B-1476A766992C}"/>
              </a:ext>
            </a:extLst>
          </p:cNvPr>
          <p:cNvSpPr txBox="1"/>
          <p:nvPr/>
        </p:nvSpPr>
        <p:spPr>
          <a:xfrm>
            <a:off x="473273" y="2259211"/>
            <a:ext cx="562867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Lucida Console"/>
                <a:ea typeface="+mn-lt"/>
                <a:cs typeface="+mn-lt"/>
              </a:rPr>
              <a:t>diamonds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group_by</a:t>
            </a:r>
            <a:r>
              <a:rPr lang="en-US" sz="1600" dirty="0">
                <a:latin typeface="Lucida Console"/>
                <a:ea typeface="+mn-lt"/>
                <a:cs typeface="+mn-lt"/>
              </a:rPr>
              <a:t>(cut)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summarise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latin typeface="Lucida Console"/>
                <a:ea typeface="+mn-lt"/>
                <a:cs typeface="+mn-lt"/>
              </a:rPr>
              <a:t>=mean(price)) %&gt;%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reorder(cut, -</a:t>
            </a:r>
            <a:r>
              <a:rPr lang="en-US" sz="1600" dirty="0" err="1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)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y =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mean_price</a:t>
            </a:r>
            <a:r>
              <a:rPr lang="en-US" sz="1600" dirty="0">
                <a:latin typeface="Lucida Console"/>
                <a:ea typeface="+mn-lt"/>
                <a:cs typeface="+mn-lt"/>
              </a:rPr>
              <a:t>)) +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geom_col</a:t>
            </a:r>
            <a:r>
              <a:rPr lang="en-US" sz="1600" dirty="0">
                <a:latin typeface="Lucida Console"/>
                <a:ea typeface="+mn-lt"/>
                <a:cs typeface="+mn-lt"/>
              </a:rPr>
              <a:t>()</a:t>
            </a:r>
            <a:endParaRPr lang="en-US" sz="1600" dirty="0">
              <a:latin typeface="Lucida Console"/>
            </a:endParaRPr>
          </a:p>
        </p:txBody>
      </p:sp>
      <p:pic>
        <p:nvPicPr>
          <p:cNvPr id="3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E5ABE0A-539B-C732-01BA-0641D057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9" y="4024636"/>
            <a:ext cx="4802980" cy="2725882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55D215F-1A3C-08DE-B8FD-1086E2F1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43" y="3041338"/>
            <a:ext cx="4457699" cy="35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94707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Bar chart – group bars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9C19-545D-9B96-0B03-42C80A6F98B5}"/>
              </a:ext>
            </a:extLst>
          </p:cNvPr>
          <p:cNvSpPr txBox="1"/>
          <p:nvPr/>
        </p:nvSpPr>
        <p:spPr>
          <a:xfrm>
            <a:off x="294677" y="779860"/>
            <a:ext cx="572393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#group bars together by a second variable</a:t>
            </a:r>
            <a:endParaRPr lang="en-US" sz="1600" dirty="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#side by side</a:t>
            </a: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diamonds %&gt;% 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filter(clarity=="VVS1"| clarity=="IF") %&gt;% </a:t>
            </a:r>
            <a:endParaRPr lang="en-US" sz="1600" dirty="0">
              <a:latin typeface="Lucida Console"/>
              <a:cs typeface="Calibri" panose="020F0502020204030204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cut,fill</a:t>
            </a:r>
            <a:r>
              <a:rPr lang="en-US" sz="1600" dirty="0">
                <a:latin typeface="Lucida Console"/>
                <a:ea typeface="+mn-lt"/>
                <a:cs typeface="+mn-lt"/>
              </a:rPr>
              <a:t>=clarity)) +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position="dodge"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alpha=0.5)</a:t>
            </a:r>
            <a:endParaRPr lang="en-US" sz="1600" dirty="0">
              <a:latin typeface="Lucida Console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EBB24-F376-499F-DE35-D3B9759886EF}"/>
              </a:ext>
            </a:extLst>
          </p:cNvPr>
          <p:cNvSpPr txBox="1"/>
          <p:nvPr/>
        </p:nvSpPr>
        <p:spPr>
          <a:xfrm>
            <a:off x="6319242" y="773907"/>
            <a:ext cx="571499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cs typeface="Calibri"/>
              </a:rPr>
              <a:t>#stacked bar graph</a:t>
            </a:r>
          </a:p>
          <a:p>
            <a:r>
              <a:rPr lang="en-US" sz="1600" dirty="0">
                <a:latin typeface="Lucida Console"/>
                <a:cs typeface="Calibri"/>
              </a:rPr>
              <a:t>diamonds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 filter(clarity=="VVS1"| clarity=="IF") %&gt;%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ggplot</a:t>
            </a:r>
            <a:r>
              <a:rPr lang="en-US" sz="1600" dirty="0">
                <a:latin typeface="Lucida Console"/>
                <a:cs typeface="Calibri"/>
              </a:rPr>
              <a:t>(</a:t>
            </a:r>
            <a:r>
              <a:rPr lang="en-US" sz="1600" dirty="0" err="1">
                <a:latin typeface="Lucida Console"/>
                <a:cs typeface="Calibri"/>
              </a:rPr>
              <a:t>aes</a:t>
            </a:r>
            <a:r>
              <a:rPr lang="en-US" sz="1600" dirty="0">
                <a:latin typeface="Lucida Console"/>
                <a:cs typeface="Calibri"/>
              </a:rPr>
              <a:t>(x = </a:t>
            </a:r>
            <a:r>
              <a:rPr lang="en-US" sz="1600" dirty="0" err="1">
                <a:latin typeface="Lucida Console"/>
                <a:cs typeface="Calibri"/>
              </a:rPr>
              <a:t>cut,fill</a:t>
            </a:r>
            <a:r>
              <a:rPr lang="en-US" sz="1600" dirty="0">
                <a:latin typeface="Lucida Console"/>
                <a:cs typeface="Calibri"/>
              </a:rPr>
              <a:t>=clarity)) +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latin typeface="Lucida Console"/>
                <a:cs typeface="Calibri"/>
              </a:rPr>
              <a:t>  </a:t>
            </a:r>
            <a:r>
              <a:rPr lang="en-US" sz="1600" dirty="0" err="1">
                <a:latin typeface="Lucida Console"/>
                <a:cs typeface="Calibri"/>
              </a:rPr>
              <a:t>geom_bar</a:t>
            </a:r>
            <a:r>
              <a:rPr lang="en-US" sz="1600" dirty="0">
                <a:latin typeface="Lucida Console"/>
                <a:cs typeface="Calibri"/>
              </a:rPr>
              <a:t>(alpha=0.5)</a:t>
            </a:r>
            <a:endParaRPr lang="en-US" dirty="0"/>
          </a:p>
        </p:txBody>
      </p:sp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7FFEE00-D0D9-EA1A-7CB7-CF2DEC8B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95578"/>
            <a:ext cx="3969543" cy="2265951"/>
          </a:xfrm>
          <a:prstGeom prst="rect">
            <a:avLst/>
          </a:prstGeom>
        </p:spPr>
      </p:pic>
      <p:pic>
        <p:nvPicPr>
          <p:cNvPr id="8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413C09AC-086F-4AF4-C597-10AF3D9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8" y="2204698"/>
            <a:ext cx="3969541" cy="2281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C5FBE-4E5B-6B16-FC88-58A7DBB21E65}"/>
              </a:ext>
            </a:extLst>
          </p:cNvPr>
          <p:cNvSpPr txBox="1"/>
          <p:nvPr/>
        </p:nvSpPr>
        <p:spPr>
          <a:xfrm>
            <a:off x="291703" y="4717851"/>
            <a:ext cx="57120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#stacked bar graph with position="fill" </a:t>
            </a:r>
          </a:p>
          <a:p>
            <a:r>
              <a:rPr lang="en-US" sz="1600" dirty="0">
                <a:solidFill>
                  <a:schemeClr val="accent6"/>
                </a:solidFill>
                <a:latin typeface="Lucida Console"/>
                <a:ea typeface="+mn-lt"/>
                <a:cs typeface="+mn-lt"/>
              </a:rPr>
              <a:t>#y axis shows proportions </a:t>
            </a:r>
            <a:endParaRPr lang="en-US" sz="1600">
              <a:solidFill>
                <a:schemeClr val="accent6"/>
              </a:solidFill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diamonds %&gt;% 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filter(clarity=="VVS1"| clarity=="IF") %&gt;% </a:t>
            </a:r>
            <a:endParaRPr lang="en-US" sz="1600" dirty="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ggplot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aes</a:t>
            </a:r>
            <a:r>
              <a:rPr lang="en-US" sz="1600" dirty="0">
                <a:latin typeface="Lucida Console"/>
                <a:ea typeface="+mn-lt"/>
                <a:cs typeface="+mn-lt"/>
              </a:rPr>
              <a:t>(x =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cut,fill</a:t>
            </a:r>
            <a:r>
              <a:rPr lang="en-US" sz="1600" dirty="0">
                <a:latin typeface="Lucida Console"/>
                <a:ea typeface="+mn-lt"/>
                <a:cs typeface="+mn-lt"/>
              </a:rPr>
              <a:t>=clarity)) +</a:t>
            </a:r>
            <a:endParaRPr lang="en-US" sz="1600">
              <a:latin typeface="Lucida Console"/>
            </a:endParaRPr>
          </a:p>
          <a:p>
            <a:r>
              <a:rPr lang="en-US" sz="1600" dirty="0">
                <a:latin typeface="Lucida Console"/>
                <a:ea typeface="+mn-lt"/>
                <a:cs typeface="+mn-lt"/>
              </a:rPr>
              <a:t>  </a:t>
            </a:r>
            <a:r>
              <a:rPr lang="en-US" sz="1600" dirty="0" err="1">
                <a:latin typeface="Lucida Console"/>
                <a:ea typeface="+mn-lt"/>
                <a:cs typeface="+mn-lt"/>
              </a:rPr>
              <a:t>geom_bar</a:t>
            </a:r>
            <a:r>
              <a:rPr lang="en-US" sz="1600" dirty="0">
                <a:latin typeface="Lucida Console"/>
                <a:ea typeface="+mn-lt"/>
                <a:cs typeface="+mn-lt"/>
              </a:rPr>
              <a:t>(</a:t>
            </a:r>
            <a:r>
              <a:rPr lang="en-US" sz="160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position="fill"</a:t>
            </a:r>
            <a:r>
              <a:rPr lang="en-US" sz="1600" dirty="0">
                <a:latin typeface="Lucida Console"/>
                <a:ea typeface="+mn-lt"/>
                <a:cs typeface="+mn-lt"/>
              </a:rPr>
              <a:t>, alpha=0.5)</a:t>
            </a:r>
            <a:endParaRPr lang="en-US" sz="1600" dirty="0">
              <a:latin typeface="Lucida Console"/>
            </a:endParaRPr>
          </a:p>
        </p:txBody>
      </p:sp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C9C8D77-0258-90B8-C208-71B048C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4493149"/>
            <a:ext cx="3874293" cy="22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5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B7972B5131341B1F15288760515F8" ma:contentTypeVersion="3" ma:contentTypeDescription="Create a new document." ma:contentTypeScope="" ma:versionID="1a09a464d1b2a8d99b06e7cb917d1482">
  <xsd:schema xmlns:xsd="http://www.w3.org/2001/XMLSchema" xmlns:xs="http://www.w3.org/2001/XMLSchema" xmlns:p="http://schemas.microsoft.com/office/2006/metadata/properties" xmlns:ns2="16d59e18-064d-43b0-ad57-da312b5d5864" targetNamespace="http://schemas.microsoft.com/office/2006/metadata/properties" ma:root="true" ma:fieldsID="9b9efb853346897bf6d91b5c5543b952" ns2:_="">
    <xsd:import namespace="16d59e18-064d-43b0-ad57-da312b5d58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59e18-064d-43b0-ad57-da312b5d5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5CBC52-9105-40F1-850C-AB91FC35807F}">
  <ds:schemaRefs>
    <ds:schemaRef ds:uri="16d59e18-064d-43b0-ad57-da312b5d58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9BDFC3-D8C4-4E10-A9FD-018AF73E2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6EEC9C-C3EF-4974-8E8D-798F6C0DDFDC}">
  <ds:schemaRefs>
    <ds:schemaRef ds:uri="16d59e18-064d-43b0-ad57-da312b5d58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5319</Words>
  <Application>Microsoft Office PowerPoint</Application>
  <PresentationFormat>Widescreen</PresentationFormat>
  <Paragraphs>664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All the best for your R Journey! Feel free to contact us if you have any question:  Phuong: mphuynh.2022@mitb.smu.edu.sg Tasa: tasapornv.2021@mitb.smu.edu.sg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Tasaporn VISAWAMETEEKUL</dc:creator>
  <cp:lastModifiedBy>TASAPORN VISAWAMETEEKUL</cp:lastModifiedBy>
  <cp:revision>1376</cp:revision>
  <dcterms:created xsi:type="dcterms:W3CDTF">2022-07-06T09:36:48Z</dcterms:created>
  <dcterms:modified xsi:type="dcterms:W3CDTF">2023-02-18T08:18:09Z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0x01010007CB7972B5131341B1F15288760515F8</vt:lpwstr>
  </property>
  <property fmtid="{D5CDD505-2E9C-101B-9397-08002B2CF9AE}" pid="3" name="MSIP_Label_6951d41b-6b8e-4636-984f-012bff14ba18_Enabled">
    <vt:lpwstr>true</vt:lpwstr>
  </property>
  <property fmtid="{D5CDD505-2E9C-101B-9397-08002B2CF9AE}" pid="4" name="MSIP_Label_6951d41b-6b8e-4636-984f-012bff14ba18_SetDate">
    <vt:lpwstr>2022-08-02T04:08:06Z</vt:lpwstr>
  </property>
  <property fmtid="{D5CDD505-2E9C-101B-9397-08002B2CF9AE}" pid="5" name="MSIP_Label_6951d41b-6b8e-4636-984f-012bff14ba18_Method">
    <vt:lpwstr>Standard</vt:lpwstr>
  </property>
  <property fmtid="{D5CDD505-2E9C-101B-9397-08002B2CF9AE}" pid="6" name="MSIP_Label_6951d41b-6b8e-4636-984f-012bff14ba18_Name">
    <vt:lpwstr>6951d41b-6b8e-4636-984f-012bff14ba18</vt:lpwstr>
  </property>
  <property fmtid="{D5CDD505-2E9C-101B-9397-08002B2CF9AE}" pid="7" name="MSIP_Label_6951d41b-6b8e-4636-984f-012bff14ba18_SiteId">
    <vt:lpwstr>c98a79ca-5a9a-4791-a243-f06afd67464d</vt:lpwstr>
  </property>
  <property fmtid="{D5CDD505-2E9C-101B-9397-08002B2CF9AE}" pid="8" name="MSIP_Label_6951d41b-6b8e-4636-984f-012bff14ba18_ActionId">
    <vt:lpwstr>3b156900-9a8d-4641-bcd4-6338a5bc173c</vt:lpwstr>
  </property>
  <property fmtid="{D5CDD505-2E9C-101B-9397-08002B2CF9AE}" pid="9" name="MSIP_Label_6951d41b-6b8e-4636-984f-012bff14ba18_ContentBits">
    <vt:lpwstr>1</vt:lpwstr>
  </property>
</Properties>
</file>